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8" r:id="rId2"/>
  </p:sldMasterIdLst>
  <p:notesMasterIdLst>
    <p:notesMasterId r:id="rId138"/>
  </p:notesMasterIdLst>
  <p:sldIdLst>
    <p:sldId id="287" r:id="rId3"/>
    <p:sldId id="328" r:id="rId4"/>
    <p:sldId id="347" r:id="rId5"/>
    <p:sldId id="258" r:id="rId6"/>
    <p:sldId id="260" r:id="rId7"/>
    <p:sldId id="261" r:id="rId8"/>
    <p:sldId id="348" r:id="rId9"/>
    <p:sldId id="327" r:id="rId10"/>
    <p:sldId id="262" r:id="rId11"/>
    <p:sldId id="310" r:id="rId12"/>
    <p:sldId id="343" r:id="rId13"/>
    <p:sldId id="263" r:id="rId14"/>
    <p:sldId id="322" r:id="rId15"/>
    <p:sldId id="264" r:id="rId16"/>
    <p:sldId id="265" r:id="rId17"/>
    <p:sldId id="329" r:id="rId18"/>
    <p:sldId id="324" r:id="rId19"/>
    <p:sldId id="323" r:id="rId20"/>
    <p:sldId id="341" r:id="rId21"/>
    <p:sldId id="318" r:id="rId22"/>
    <p:sldId id="305" r:id="rId23"/>
    <p:sldId id="317" r:id="rId24"/>
    <p:sldId id="303" r:id="rId25"/>
    <p:sldId id="306" r:id="rId26"/>
    <p:sldId id="307" r:id="rId27"/>
    <p:sldId id="304" r:id="rId28"/>
    <p:sldId id="311" r:id="rId29"/>
    <p:sldId id="302" r:id="rId30"/>
    <p:sldId id="332" r:id="rId31"/>
    <p:sldId id="315" r:id="rId32"/>
    <p:sldId id="266" r:id="rId33"/>
    <p:sldId id="349" r:id="rId34"/>
    <p:sldId id="301" r:id="rId35"/>
    <p:sldId id="325" r:id="rId36"/>
    <p:sldId id="319" r:id="rId37"/>
    <p:sldId id="320" r:id="rId38"/>
    <p:sldId id="267" r:id="rId39"/>
    <p:sldId id="295" r:id="rId40"/>
    <p:sldId id="290" r:id="rId41"/>
    <p:sldId id="291" r:id="rId42"/>
    <p:sldId id="292" r:id="rId43"/>
    <p:sldId id="268" r:id="rId44"/>
    <p:sldId id="345" r:id="rId45"/>
    <p:sldId id="346" r:id="rId46"/>
    <p:sldId id="269" r:id="rId47"/>
    <p:sldId id="294" r:id="rId48"/>
    <p:sldId id="288" r:id="rId49"/>
    <p:sldId id="326" r:id="rId50"/>
    <p:sldId id="334" r:id="rId51"/>
    <p:sldId id="335" r:id="rId52"/>
    <p:sldId id="336" r:id="rId53"/>
    <p:sldId id="339" r:id="rId54"/>
    <p:sldId id="340" r:id="rId55"/>
    <p:sldId id="308" r:id="rId56"/>
    <p:sldId id="337" r:id="rId57"/>
    <p:sldId id="338" r:id="rId58"/>
    <p:sldId id="309" r:id="rId59"/>
    <p:sldId id="312" r:id="rId60"/>
    <p:sldId id="342" r:id="rId61"/>
    <p:sldId id="277" r:id="rId62"/>
    <p:sldId id="278" r:id="rId63"/>
    <p:sldId id="313" r:id="rId64"/>
    <p:sldId id="314" r:id="rId65"/>
    <p:sldId id="296" r:id="rId66"/>
    <p:sldId id="350" r:id="rId67"/>
    <p:sldId id="351" r:id="rId68"/>
    <p:sldId id="352" r:id="rId69"/>
    <p:sldId id="418" r:id="rId70"/>
    <p:sldId id="420" r:id="rId71"/>
    <p:sldId id="419" r:id="rId72"/>
    <p:sldId id="353" r:id="rId73"/>
    <p:sldId id="354" r:id="rId74"/>
    <p:sldId id="355" r:id="rId75"/>
    <p:sldId id="356" r:id="rId76"/>
    <p:sldId id="357" r:id="rId77"/>
    <p:sldId id="358" r:id="rId78"/>
    <p:sldId id="359" r:id="rId79"/>
    <p:sldId id="360" r:id="rId80"/>
    <p:sldId id="363" r:id="rId81"/>
    <p:sldId id="413" r:id="rId82"/>
    <p:sldId id="361" r:id="rId83"/>
    <p:sldId id="372" r:id="rId84"/>
    <p:sldId id="362" r:id="rId85"/>
    <p:sldId id="364" r:id="rId86"/>
    <p:sldId id="369" r:id="rId87"/>
    <p:sldId id="365" r:id="rId88"/>
    <p:sldId id="368" r:id="rId89"/>
    <p:sldId id="366" r:id="rId90"/>
    <p:sldId id="367" r:id="rId91"/>
    <p:sldId id="374" r:id="rId92"/>
    <p:sldId id="375" r:id="rId93"/>
    <p:sldId id="376" r:id="rId94"/>
    <p:sldId id="373" r:id="rId95"/>
    <p:sldId id="377" r:id="rId96"/>
    <p:sldId id="378" r:id="rId97"/>
    <p:sldId id="379" r:id="rId98"/>
    <p:sldId id="380" r:id="rId99"/>
    <p:sldId id="370" r:id="rId100"/>
    <p:sldId id="381" r:id="rId101"/>
    <p:sldId id="385" r:id="rId102"/>
    <p:sldId id="386" r:id="rId103"/>
    <p:sldId id="387" r:id="rId104"/>
    <p:sldId id="388" r:id="rId105"/>
    <p:sldId id="389" r:id="rId106"/>
    <p:sldId id="390" r:id="rId107"/>
    <p:sldId id="391" r:id="rId108"/>
    <p:sldId id="392" r:id="rId109"/>
    <p:sldId id="393" r:id="rId110"/>
    <p:sldId id="394" r:id="rId111"/>
    <p:sldId id="395" r:id="rId112"/>
    <p:sldId id="396" r:id="rId113"/>
    <p:sldId id="397" r:id="rId114"/>
    <p:sldId id="398" r:id="rId115"/>
    <p:sldId id="399" r:id="rId116"/>
    <p:sldId id="409" r:id="rId117"/>
    <p:sldId id="400" r:id="rId118"/>
    <p:sldId id="401" r:id="rId119"/>
    <p:sldId id="402" r:id="rId120"/>
    <p:sldId id="403" r:id="rId121"/>
    <p:sldId id="404" r:id="rId122"/>
    <p:sldId id="405" r:id="rId123"/>
    <p:sldId id="406" r:id="rId124"/>
    <p:sldId id="410" r:id="rId125"/>
    <p:sldId id="407" r:id="rId126"/>
    <p:sldId id="371" r:id="rId127"/>
    <p:sldId id="382" r:id="rId128"/>
    <p:sldId id="383" r:id="rId129"/>
    <p:sldId id="384" r:id="rId130"/>
    <p:sldId id="411" r:id="rId131"/>
    <p:sldId id="412" r:id="rId132"/>
    <p:sldId id="408" r:id="rId133"/>
    <p:sldId id="414" r:id="rId134"/>
    <p:sldId id="415" r:id="rId135"/>
    <p:sldId id="416" r:id="rId136"/>
    <p:sldId id="417" r:id="rId137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3" d="100"/>
          <a:sy n="83" d="100"/>
        </p:scale>
        <p:origin x="83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137" Type="http://schemas.openxmlformats.org/officeDocument/2006/relationships/slide" Target="slides/slide13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664479440069992E-2"/>
          <c:y val="2.8136482939632546E-2"/>
          <c:w val="0.8722384076990376"/>
          <c:h val="0.83131561679790023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Blad1!$A$1:$A$9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xVal>
          <c:yVal>
            <c:numRef>
              <c:f>Blad1!$B$1:$B$9</c:f>
              <c:numCache>
                <c:formatCode>General</c:formatCode>
                <c:ptCount val="9"/>
                <c:pt idx="0">
                  <c:v>2.5</c:v>
                </c:pt>
                <c:pt idx="1">
                  <c:v>4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11.5</c:v>
                </c:pt>
                <c:pt idx="6">
                  <c:v>15</c:v>
                </c:pt>
                <c:pt idx="7">
                  <c:v>16.5</c:v>
                </c:pt>
                <c:pt idx="8">
                  <c:v>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0D2-4B80-985D-68DFFA6BE2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265400"/>
        <c:axId val="214265784"/>
      </c:scatterChart>
      <c:valAx>
        <c:axId val="214265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4265784"/>
        <c:crosses val="autoZero"/>
        <c:crossBetween val="midCat"/>
      </c:valAx>
      <c:valAx>
        <c:axId val="214265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2654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428477690288711E-2"/>
          <c:y val="7.4432779235928836E-2"/>
          <c:w val="0.69154461942257217"/>
          <c:h val="0.83131561679790023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Blad1!$A$1:$A$9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xVal>
          <c:yVal>
            <c:numRef>
              <c:f>Blad1!$C$1:$C$9</c:f>
              <c:numCache>
                <c:formatCode>General</c:formatCode>
                <c:ptCount val="9"/>
                <c:pt idx="0">
                  <c:v>0.4</c:v>
                </c:pt>
                <c:pt idx="1">
                  <c:v>0.25</c:v>
                </c:pt>
                <c:pt idx="2">
                  <c:v>0.14285714285714285</c:v>
                </c:pt>
                <c:pt idx="3">
                  <c:v>0.125</c:v>
                </c:pt>
                <c:pt idx="4">
                  <c:v>0.1111111111111111</c:v>
                </c:pt>
                <c:pt idx="5">
                  <c:v>8.6956521739130432E-2</c:v>
                </c:pt>
                <c:pt idx="6">
                  <c:v>6.6666666666666666E-2</c:v>
                </c:pt>
                <c:pt idx="7">
                  <c:v>6.0606060606060608E-2</c:v>
                </c:pt>
                <c:pt idx="8">
                  <c:v>5.2631578947368418E-2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9F-40C2-82B4-1347A7DB7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0336112"/>
        <c:axId val="289837920"/>
      </c:scatterChart>
      <c:valAx>
        <c:axId val="290336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9837920"/>
        <c:crosses val="autoZero"/>
        <c:crossBetween val="midCat"/>
      </c:valAx>
      <c:valAx>
        <c:axId val="289837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03361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Blad1!$A$1:$A$9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xVal>
          <c:yVal>
            <c:numRef>
              <c:f>Blad1!$E$1:$E$9</c:f>
              <c:numCache>
                <c:formatCode>General</c:formatCode>
                <c:ptCount val="9"/>
                <c:pt idx="0">
                  <c:v>7</c:v>
                </c:pt>
                <c:pt idx="1">
                  <c:v>3</c:v>
                </c:pt>
                <c:pt idx="2">
                  <c:v>5</c:v>
                </c:pt>
                <c:pt idx="3">
                  <c:v>4</c:v>
                </c:pt>
                <c:pt idx="4">
                  <c:v>6</c:v>
                </c:pt>
                <c:pt idx="5">
                  <c:v>5</c:v>
                </c:pt>
                <c:pt idx="6">
                  <c:v>6</c:v>
                </c:pt>
                <c:pt idx="7">
                  <c:v>9</c:v>
                </c:pt>
                <c:pt idx="8">
                  <c:v>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F09-4F8D-9CD9-2D029F7F5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9875000"/>
        <c:axId val="212101608"/>
      </c:scatterChart>
      <c:valAx>
        <c:axId val="289875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101608"/>
        <c:crosses val="autoZero"/>
        <c:crossBetween val="midCat"/>
      </c:valAx>
      <c:valAx>
        <c:axId val="212101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98750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5.wmf"/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12" Type="http://schemas.openxmlformats.org/officeDocument/2006/relationships/image" Target="../media/image34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11" Type="http://schemas.openxmlformats.org/officeDocument/2006/relationships/image" Target="../media/image33.wmf"/><Relationship Id="rId5" Type="http://schemas.openxmlformats.org/officeDocument/2006/relationships/image" Target="../media/image27.wmf"/><Relationship Id="rId15" Type="http://schemas.openxmlformats.org/officeDocument/2006/relationships/image" Target="../media/image37.wmf"/><Relationship Id="rId10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image" Target="../media/image31.wmf"/><Relationship Id="rId1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ED877A2-499A-42BB-8BF9-CE4B918C5F7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1730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68C4353-3D03-4805-A8F5-C2E09BB72203}" type="slidenum">
              <a:rPr lang="sv-SE" smtClean="0">
                <a:latin typeface="Times New Roman" pitchFamily="18" charset="0"/>
              </a:rPr>
              <a:pPr eaLnBrk="1" hangingPunct="1"/>
              <a:t>4</a:t>
            </a:fld>
            <a:endParaRPr lang="sv-SE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55855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EB9E2692-5CA1-4A04-BFAC-F43848F62BE9}" type="slidenum">
              <a:rPr lang="sv-SE" smtClean="0">
                <a:latin typeface="Times New Roman" pitchFamily="18" charset="0"/>
              </a:rPr>
              <a:pPr eaLnBrk="1" hangingPunct="1"/>
              <a:t>37</a:t>
            </a:fld>
            <a:endParaRPr lang="sv-SE" smtClean="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1997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15D53C2-975E-4999-A16B-24F48718CB63}" type="slidenum">
              <a:rPr lang="sv-SE" smtClean="0">
                <a:latin typeface="Times New Roman" pitchFamily="18" charset="0"/>
              </a:rPr>
              <a:pPr eaLnBrk="1" hangingPunct="1"/>
              <a:t>39</a:t>
            </a:fld>
            <a:endParaRPr lang="sv-SE" smtClean="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smtClean="0"/>
              <a:t>Man kan också räkna ut resultatet med hjälp av symmetri-värdet R</a:t>
            </a:r>
            <a:r>
              <a:rPr lang="sv-SE" baseline="-25000" smtClean="0"/>
              <a:t>s</a:t>
            </a:r>
            <a:r>
              <a:rPr lang="sv-SE" smtClean="0"/>
              <a:t>= n</a:t>
            </a:r>
            <a:r>
              <a:rPr lang="sv-SE" baseline="-25000" smtClean="0"/>
              <a:t>1</a:t>
            </a:r>
            <a:r>
              <a:rPr lang="sv-SE" smtClean="0"/>
              <a:t> (n</a:t>
            </a:r>
            <a:r>
              <a:rPr lang="sv-SE" baseline="-25000" smtClean="0"/>
              <a:t>2 </a:t>
            </a:r>
            <a:r>
              <a:rPr lang="sv-SE" smtClean="0"/>
              <a:t>+  n</a:t>
            </a:r>
            <a:r>
              <a:rPr lang="sv-SE" baseline="-25000" smtClean="0"/>
              <a:t>1</a:t>
            </a:r>
            <a:r>
              <a:rPr lang="sv-SE" smtClean="0"/>
              <a:t> + 1) -   R</a:t>
            </a:r>
            <a:r>
              <a:rPr lang="sv-SE" baseline="-25000" smtClean="0"/>
              <a:t>1 </a:t>
            </a:r>
            <a:r>
              <a:rPr lang="sv-SE" smtClean="0"/>
              <a:t>Där R</a:t>
            </a:r>
            <a:r>
              <a:rPr lang="sv-SE" baseline="-25000" smtClean="0"/>
              <a:t>1 </a:t>
            </a:r>
            <a:r>
              <a:rPr lang="sv-SE" smtClean="0"/>
              <a:t>är rangsumman i det mindre stickprovet. Förkasta nollhypotesen om det minsta av de observerade värdena R</a:t>
            </a:r>
            <a:r>
              <a:rPr lang="sv-SE" baseline="-25000" smtClean="0"/>
              <a:t>1 </a:t>
            </a:r>
            <a:r>
              <a:rPr lang="sv-SE" smtClean="0"/>
              <a:t>eller R</a:t>
            </a:r>
            <a:r>
              <a:rPr lang="sv-SE" baseline="-25000" smtClean="0"/>
              <a:t>s </a:t>
            </a:r>
            <a:r>
              <a:rPr lang="sv-SE" smtClean="0"/>
              <a:t>är lika med eller mindre än det kritiska tabellvärdet. Wilcoxon är en variant av Mann-Whitney testet som är ett icke parametriskt test. Dessa test är bra att använda om man inte kan lösa antaganden om normalfördelning eller approximation.</a:t>
            </a:r>
          </a:p>
        </p:txBody>
      </p:sp>
    </p:spTree>
    <p:extLst>
      <p:ext uri="{BB962C8B-B14F-4D97-AF65-F5344CB8AC3E}">
        <p14:creationId xmlns:p14="http://schemas.microsoft.com/office/powerpoint/2010/main" val="1533299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6CFD1402-CD60-4DB0-8EA9-F0A3C028DA93}" type="slidenum">
              <a:rPr lang="sv-SE" smtClean="0">
                <a:latin typeface="Times New Roman" pitchFamily="18" charset="0"/>
              </a:rPr>
              <a:pPr eaLnBrk="1" hangingPunct="1"/>
              <a:t>40</a:t>
            </a:fld>
            <a:endParaRPr lang="sv-SE" smtClean="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smtClean="0"/>
              <a:t>Inget signifikant resultat n</a:t>
            </a:r>
            <a:r>
              <a:rPr lang="sv-SE" baseline="-25000" smtClean="0"/>
              <a:t>män</a:t>
            </a:r>
            <a:r>
              <a:rPr lang="sv-SE" smtClean="0"/>
              <a:t>= 5 st, n</a:t>
            </a:r>
            <a:r>
              <a:rPr lang="sv-SE" baseline="-25000" smtClean="0"/>
              <a:t>kvinnor</a:t>
            </a:r>
            <a:r>
              <a:rPr lang="sv-SE" smtClean="0"/>
              <a:t>= 5 st. Ur tabell 5 fås följande gränser på 5% signifikansnivå 17  och  38, Tala om hur det blir om man har tre olika grupper.</a:t>
            </a:r>
          </a:p>
        </p:txBody>
      </p:sp>
    </p:spTree>
    <p:extLst>
      <p:ext uri="{BB962C8B-B14F-4D97-AF65-F5344CB8AC3E}">
        <p14:creationId xmlns:p14="http://schemas.microsoft.com/office/powerpoint/2010/main" val="561201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FAA1D1F-D076-4E33-887B-1C30DAA66B76}" type="slidenum">
              <a:rPr lang="sv-SE" smtClean="0">
                <a:latin typeface="Times New Roman" pitchFamily="18" charset="0"/>
              </a:rPr>
              <a:pPr eaLnBrk="1" hangingPunct="1"/>
              <a:t>5</a:t>
            </a:fld>
            <a:endParaRPr lang="sv-SE" smtClean="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5699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4F5D196-2EB9-47B4-945D-D209887CFC20}" type="slidenum">
              <a:rPr lang="sv-SE" smtClean="0">
                <a:latin typeface="Times New Roman" pitchFamily="18" charset="0"/>
              </a:rPr>
              <a:pPr eaLnBrk="1" hangingPunct="1"/>
              <a:t>6</a:t>
            </a:fld>
            <a:endParaRPr lang="sv-SE" smtClean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4756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E97762E7-839C-4246-8E77-754CD81361D6}" type="slidenum">
              <a:rPr lang="sv-SE" smtClean="0">
                <a:latin typeface="Times New Roman" pitchFamily="18" charset="0"/>
              </a:rPr>
              <a:pPr eaLnBrk="1" hangingPunct="1"/>
              <a:t>9</a:t>
            </a:fld>
            <a:endParaRPr lang="sv-SE" smtClean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v-SE" smtClean="0"/>
              <a:t>Visa exempel på feltolkningar av diagram t.ex. visuellt dubbelt så stor skillnad fast det i själva verket inte är det.</a:t>
            </a:r>
          </a:p>
        </p:txBody>
      </p:sp>
    </p:spTree>
    <p:extLst>
      <p:ext uri="{BB962C8B-B14F-4D97-AF65-F5344CB8AC3E}">
        <p14:creationId xmlns:p14="http://schemas.microsoft.com/office/powerpoint/2010/main" val="2370810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C6ABD75E-1843-4364-B54F-43E46FC679B0}" type="slidenum">
              <a:rPr lang="sv-SE" smtClean="0">
                <a:latin typeface="Times New Roman" pitchFamily="18" charset="0"/>
              </a:rPr>
              <a:pPr eaLnBrk="1" hangingPunct="1"/>
              <a:t>12</a:t>
            </a:fld>
            <a:endParaRPr lang="sv-SE" smtClean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8956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ECE63996-5C41-486C-948C-1A4AFD2587BD}" type="slidenum">
              <a:rPr lang="sv-SE" smtClean="0">
                <a:latin typeface="Times New Roman" pitchFamily="18" charset="0"/>
              </a:rPr>
              <a:pPr eaLnBrk="1" hangingPunct="1"/>
              <a:t>14</a:t>
            </a:fld>
            <a:endParaRPr lang="sv-SE" smtClean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0345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72D38726-633E-4CFC-B0D7-2886FE71B015}" type="slidenum">
              <a:rPr lang="sv-SE" smtClean="0">
                <a:latin typeface="Times New Roman" pitchFamily="18" charset="0"/>
              </a:rPr>
              <a:pPr eaLnBrk="1" hangingPunct="1"/>
              <a:t>15</a:t>
            </a:fld>
            <a:endParaRPr lang="sv-SE" smtClean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sv-SE" smtClean="0"/>
              <a:t>Standardavvikelsen fås av kvadratroten ur variansen. OBS i figuren visas den skattade variansen.</a:t>
            </a:r>
          </a:p>
        </p:txBody>
      </p:sp>
    </p:spTree>
    <p:extLst>
      <p:ext uri="{BB962C8B-B14F-4D97-AF65-F5344CB8AC3E}">
        <p14:creationId xmlns:p14="http://schemas.microsoft.com/office/powerpoint/2010/main" val="800705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D877A2-499A-42BB-8BF9-CE4B918C5F77}" type="slidenum">
              <a:rPr lang="sv-SE" smtClean="0"/>
              <a:pPr>
                <a:defRPr/>
              </a:pPr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5338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18161863-7FD8-4908-9F90-A9C851BDBBB6}" type="slidenum">
              <a:rPr lang="sv-SE" smtClean="0">
                <a:latin typeface="Times New Roman" pitchFamily="18" charset="0"/>
              </a:rPr>
              <a:pPr eaLnBrk="1" hangingPunct="1"/>
              <a:t>31</a:t>
            </a:fld>
            <a:endParaRPr lang="sv-SE" smtClean="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9528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573 h 1000"/>
              <a:gd name="T6" fmla="*/ 0 w 1000"/>
              <a:gd name="T7" fmla="*/ 11998573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v-SE" dirty="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E2406-0ABB-4967-9446-C3CF14CA087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651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2EACC-271D-40D0-BA9D-CA71C9332D2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0206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3E1E6-6C92-49C4-8DE6-4A07BA1114BE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6640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abell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pPr lvl="0"/>
            <a:endParaRPr lang="sv-SE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3A066-0B11-4FC6-BE34-8FFA79F2F06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66117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1779D-7C52-4EF0-9B81-2F0207210B18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85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63534-9054-401E-B964-7C4C69DEBAAE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30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F3C33-A3C7-4001-9190-F761C076DABF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76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225" y="1981200"/>
            <a:ext cx="14001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5800" y="1981200"/>
            <a:ext cx="14001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7AC85-AE1A-472B-9408-59E5EFCC6EA6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942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59320-B8D9-4167-B5E2-2F0BADB0615F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99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D1B5F-B7C6-42C7-AE72-1D31FE244035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54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093E6-459B-43B1-8F3F-B011E32F614E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8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8B655-44D0-46A0-B104-381D58A20D95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0501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5601F-E059-443E-A505-103080029ECC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35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D5C51-893D-4F70-A3E9-186012C9B192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31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90BF7-BA54-465A-AA3C-CAFF617EC629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07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274638"/>
            <a:ext cx="2070100" cy="58213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3225" y="274638"/>
            <a:ext cx="6061075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A396A-2740-4DB4-9AEC-41D35F69BC69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18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D1EDC-CF22-4D2E-8F7E-4122F367B445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018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09CB0-86A5-4EB1-B335-ECACA3F099AA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651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875F8-BF15-4AF6-98C3-CE86B8C39E9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960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30516-6FC0-4673-95D6-5D257FB60660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30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EC2FB-9441-47F0-B63F-47FE9480EED2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348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CE5EC-84A6-4E3A-8A89-011D10938F0D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354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dirty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D0484-DEFB-4747-807A-8CC855367765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784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v-SE" dirty="0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dirty="0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168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E0DF20-F681-4F3C-9702-14FB547F11A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tIns="72000" rIns="360000" bIns="180000" anchor="ctr">
            <a:spAutoFit/>
          </a:bodyPr>
          <a:lstStyle/>
          <a:p>
            <a:pPr>
              <a:spcBef>
                <a:spcPct val="20000"/>
              </a:spcBef>
            </a:pPr>
            <a:endParaRPr lang="en-US" sz="4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39238" cy="6854825"/>
          </a:xfrm>
          <a:prstGeom prst="rect">
            <a:avLst/>
          </a:prstGeom>
          <a:solidFill>
            <a:srgbClr val="FF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0" tIns="72000" rIns="360000" bIns="180000" anchor="ctr">
            <a:spAutoFit/>
          </a:bodyPr>
          <a:lstStyle/>
          <a:p>
            <a:pPr>
              <a:spcBef>
                <a:spcPct val="20000"/>
              </a:spcBef>
            </a:pPr>
            <a:endParaRPr lang="en-US" sz="4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0488" y="96838"/>
            <a:ext cx="8958262" cy="665956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99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tIns="72000" rIns="360000" bIns="180000" anchor="ctr">
            <a:spAutoFit/>
          </a:bodyPr>
          <a:lstStyle/>
          <a:p>
            <a:pPr>
              <a:spcBef>
                <a:spcPct val="20000"/>
              </a:spcBef>
            </a:pPr>
            <a:endParaRPr lang="en-US" sz="4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3225" y="1981200"/>
            <a:ext cx="29527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52" tIns="45572" rIns="91152" bIns="455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Underrubrik</a:t>
            </a:r>
          </a:p>
          <a:p>
            <a:pPr lvl="1"/>
            <a:r>
              <a:rPr lang="sv-SE" altLang="sv-SE" smtClean="0"/>
              <a:t>Brödtext</a:t>
            </a:r>
          </a:p>
          <a:p>
            <a:pPr lvl="2"/>
            <a:r>
              <a:rPr lang="sv-SE" altLang="sv-SE" smtClean="0"/>
              <a:t>Bildtext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52" tIns="45572" rIns="91152" bIns="45572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52" tIns="45572" rIns="91152" bIns="45572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52" tIns="45572" rIns="91152" bIns="4557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CCA9E08-DF82-41C9-AA74-A46FF2BC3830}" type="slidenum">
              <a:rPr lang="sv-SE" altLang="sv-S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v-SE" altLang="sv-SE" dirty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3663" y="6392863"/>
            <a:ext cx="8956675" cy="366712"/>
          </a:xfrm>
          <a:prstGeom prst="rect">
            <a:avLst/>
          </a:prstGeom>
          <a:solidFill>
            <a:srgbClr val="8700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tIns="72000" rIns="360000" bIns="180000" anchor="ctr">
            <a:spAutoFit/>
          </a:bodyPr>
          <a:lstStyle/>
          <a:p>
            <a:pPr>
              <a:spcBef>
                <a:spcPct val="20000"/>
              </a:spcBef>
            </a:pPr>
            <a:endParaRPr lang="en-US" sz="4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93663" y="95250"/>
            <a:ext cx="8956675" cy="1079500"/>
          </a:xfrm>
          <a:prstGeom prst="rect">
            <a:avLst/>
          </a:prstGeom>
          <a:solidFill>
            <a:srgbClr val="87005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tIns="72000" rIns="360000" bIns="180000" anchor="ctr">
            <a:spAutoFit/>
          </a:bodyPr>
          <a:lstStyle/>
          <a:p>
            <a:pPr>
              <a:spcBef>
                <a:spcPct val="20000"/>
              </a:spcBef>
            </a:pPr>
            <a:endParaRPr lang="en-US" sz="4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5" name="Picture 11" descr="KI-Logo_vert_neg_150dp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12725"/>
            <a:ext cx="6127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93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Arial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700" i="1">
          <a:solidFill>
            <a:schemeClr val="tx1"/>
          </a:solidFill>
          <a:latin typeface="Arial" charset="0"/>
        </a:defRPr>
      </a:lvl3pPr>
      <a:lvl4pPr marL="1600200" indent="-2301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30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02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74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461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enrikkallberg.com/ppt_SHH2020_pdf.pdf" TargetMode="External"/><Relationship Id="rId2" Type="http://schemas.openxmlformats.org/officeDocument/2006/relationships/hyperlink" Target="mailto:Henrik.Kallberg@folkhalsomyndigheten.s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5.bin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13.wmf"/><Relationship Id="rId4" Type="http://schemas.openxmlformats.org/officeDocument/2006/relationships/oleObject" Target="../embeddings/oleObject50.bin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hyperlink" Target="http://henrikkallberg.com/SHHdata.xls" TargetMode="Externa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wmf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9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30.wmf"/><Relationship Id="rId26" Type="http://schemas.openxmlformats.org/officeDocument/2006/relationships/image" Target="../media/image34.wmf"/><Relationship Id="rId3" Type="http://schemas.openxmlformats.org/officeDocument/2006/relationships/oleObject" Target="../embeddings/oleObject20.bin"/><Relationship Id="rId21" Type="http://schemas.openxmlformats.org/officeDocument/2006/relationships/oleObject" Target="../embeddings/oleObject29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27.bin"/><Relationship Id="rId25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29" Type="http://schemas.openxmlformats.org/officeDocument/2006/relationships/oleObject" Target="../embeddings/oleObject33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4.bin"/><Relationship Id="rId24" Type="http://schemas.openxmlformats.org/officeDocument/2006/relationships/image" Target="../media/image33.wmf"/><Relationship Id="rId32" Type="http://schemas.openxmlformats.org/officeDocument/2006/relationships/image" Target="../media/image37.wmf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28" Type="http://schemas.openxmlformats.org/officeDocument/2006/relationships/image" Target="../media/image35.wmf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28.bin"/><Relationship Id="rId31" Type="http://schemas.openxmlformats.org/officeDocument/2006/relationships/oleObject" Target="../embeddings/oleObject34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8.wmf"/><Relationship Id="rId22" Type="http://schemas.openxmlformats.org/officeDocument/2006/relationships/image" Target="../media/image32.wmf"/><Relationship Id="rId27" Type="http://schemas.openxmlformats.org/officeDocument/2006/relationships/oleObject" Target="../embeddings/oleObject32.bin"/><Relationship Id="rId30" Type="http://schemas.openxmlformats.org/officeDocument/2006/relationships/image" Target="../media/image36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8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1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8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0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1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3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henrikkallberg.com/SHHdata.xls" TargetMode="External"/><Relationship Id="rId2" Type="http://schemas.openxmlformats.org/officeDocument/2006/relationships/hyperlink" Target="http://henrikkallberg.com/shh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henrikkallberg.com/SHHdata.xl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35063"/>
            <a:ext cx="7772400" cy="1066800"/>
          </a:xfrm>
        </p:spPr>
        <p:txBody>
          <a:bodyPr/>
          <a:lstStyle/>
          <a:p>
            <a:pPr eaLnBrk="1" hangingPunct="1"/>
            <a:r>
              <a:rPr lang="sv-SE" dirty="0" smtClean="0"/>
              <a:t>Tillämpad statistik Sophiahemmet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3429000"/>
            <a:ext cx="7920880" cy="122413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v-SE" sz="2400" dirty="0" smtClean="0"/>
              <a:t>Henrik Källberg</a:t>
            </a:r>
          </a:p>
          <a:p>
            <a:pPr eaLnBrk="1" hangingPunct="1">
              <a:lnSpc>
                <a:spcPct val="80000"/>
              </a:lnSpc>
            </a:pPr>
            <a:r>
              <a:rPr lang="sv-SE" sz="2400" dirty="0" smtClean="0"/>
              <a:t>www.henrikkallberg.com</a:t>
            </a:r>
          </a:p>
          <a:p>
            <a:pPr eaLnBrk="1" hangingPunct="1">
              <a:lnSpc>
                <a:spcPct val="80000"/>
              </a:lnSpc>
            </a:pPr>
            <a:r>
              <a:rPr lang="sv-SE" sz="2400" dirty="0" smtClean="0">
                <a:hlinkClick r:id="rId2"/>
              </a:rPr>
              <a:t>Henrik.Kallberg@folkhalsomyndigheten.se</a:t>
            </a:r>
            <a:endParaRPr lang="sv-SE" sz="2400" dirty="0" smtClean="0"/>
          </a:p>
          <a:p>
            <a:pPr eaLnBrk="1" hangingPunct="1">
              <a:lnSpc>
                <a:spcPct val="80000"/>
              </a:lnSpc>
            </a:pPr>
            <a:endParaRPr lang="sv-SE" sz="2400" dirty="0"/>
          </a:p>
          <a:p>
            <a:pPr eaLnBrk="1" hangingPunct="1">
              <a:lnSpc>
                <a:spcPct val="80000"/>
              </a:lnSpc>
            </a:pPr>
            <a:r>
              <a:rPr lang="sv-SE" sz="2400" dirty="0" smtClean="0"/>
              <a:t>PPT och exempeldata </a:t>
            </a:r>
            <a:r>
              <a:rPr lang="sv-SE" sz="2400" dirty="0" smtClean="0"/>
              <a:t>finns här: </a:t>
            </a:r>
            <a:r>
              <a:rPr lang="sv-SE" sz="2400" dirty="0">
                <a:hlinkClick r:id="rId3"/>
              </a:rPr>
              <a:t>http://</a:t>
            </a:r>
            <a:r>
              <a:rPr lang="sv-SE" sz="2400" dirty="0" smtClean="0">
                <a:hlinkClick r:id="rId3"/>
              </a:rPr>
              <a:t>henrikkallberg.com/</a:t>
            </a:r>
            <a:r>
              <a:rPr lang="sv-SE" sz="2400" dirty="0" smtClean="0"/>
              <a:t>shh</a:t>
            </a:r>
            <a:endParaRPr lang="sv-S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Diagramtyper (</a:t>
            </a:r>
            <a:r>
              <a:rPr lang="sv-SE" sz="2400" smtClean="0"/>
              <a:t>cirkel-,Stapel-,Histogram, spridnings-diagram) </a:t>
            </a:r>
            <a:endParaRPr lang="sv-SE" smtClean="0"/>
          </a:p>
        </p:txBody>
      </p:sp>
      <p:graphicFrame>
        <p:nvGraphicFramePr>
          <p:cNvPr id="11267" name="Object 12"/>
          <p:cNvGraphicFramePr>
            <a:graphicFrameLocks noChangeAspect="1"/>
          </p:cNvGraphicFramePr>
          <p:nvPr/>
        </p:nvGraphicFramePr>
        <p:xfrm>
          <a:off x="539750" y="1700213"/>
          <a:ext cx="3311525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5" name="Diagram" r:id="rId3" imgW="3686251" imgH="2533802" progId="Excel.Chart.8">
                  <p:embed/>
                </p:oleObj>
              </mc:Choice>
              <mc:Fallback>
                <p:oleObj name="Diagram" r:id="rId3" imgW="3686251" imgH="2533802" progId="Excel.Char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00213"/>
                        <a:ext cx="3311525" cy="227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13"/>
          <p:cNvGraphicFramePr>
            <a:graphicFrameLocks noChangeAspect="1"/>
          </p:cNvGraphicFramePr>
          <p:nvPr/>
        </p:nvGraphicFramePr>
        <p:xfrm>
          <a:off x="4500563" y="1628775"/>
          <a:ext cx="3673475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6" name="Diagram" r:id="rId5" imgW="3686251" imgH="2533802" progId="Excel.Chart.8">
                  <p:embed/>
                </p:oleObj>
              </mc:Choice>
              <mc:Fallback>
                <p:oleObj name="Diagram" r:id="rId5" imgW="3686251" imgH="2533802" progId="Excel.Char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628775"/>
                        <a:ext cx="3673475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14"/>
          <p:cNvGraphicFramePr>
            <a:graphicFrameLocks noChangeAspect="1"/>
          </p:cNvGraphicFramePr>
          <p:nvPr/>
        </p:nvGraphicFramePr>
        <p:xfrm>
          <a:off x="611188" y="4005263"/>
          <a:ext cx="3240087" cy="222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7" name="Diagram" r:id="rId7" imgW="3686251" imgH="2533802" progId="Excel.Chart.8">
                  <p:embed/>
                </p:oleObj>
              </mc:Choice>
              <mc:Fallback>
                <p:oleObj name="Diagram" r:id="rId7" imgW="3686251" imgH="2533802" progId="Excel.Char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005263"/>
                        <a:ext cx="3240087" cy="222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15"/>
          <p:cNvGraphicFramePr>
            <a:graphicFrameLocks noChangeAspect="1"/>
          </p:cNvGraphicFramePr>
          <p:nvPr/>
        </p:nvGraphicFramePr>
        <p:xfrm>
          <a:off x="4500563" y="3933825"/>
          <a:ext cx="3600450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8" name="Diagram" r:id="rId9" imgW="3686251" imgH="2533802" progId="Excel.Chart.8">
                  <p:embed/>
                </p:oleObj>
              </mc:Choice>
              <mc:Fallback>
                <p:oleObj name="Diagram" r:id="rId9" imgW="3686251" imgH="2533802" progId="Excel.Char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933825"/>
                        <a:ext cx="3600450" cy="227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Sammanfattning Linjär regression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772823"/>
            <a:ext cx="7083460" cy="424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Regression II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8777" y="1916832"/>
            <a:ext cx="5914699" cy="367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5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Regression II (flera variabler)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062" y="2199450"/>
            <a:ext cx="5608351" cy="33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Regression II flera variabler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487" y="2257116"/>
            <a:ext cx="6025501" cy="325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9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Regression (</a:t>
            </a:r>
            <a:r>
              <a:rPr lang="sv-SE" dirty="0" err="1" smtClean="0"/>
              <a:t>confounding</a:t>
            </a:r>
            <a:r>
              <a:rPr lang="sv-SE" dirty="0" smtClean="0"/>
              <a:t>)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835496"/>
            <a:ext cx="6490721" cy="411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4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Regression </a:t>
            </a:r>
            <a:r>
              <a:rPr lang="sv-SE" dirty="0" err="1" smtClean="0"/>
              <a:t>confounding</a:t>
            </a:r>
            <a:r>
              <a:rPr lang="sv-SE" dirty="0" smtClean="0"/>
              <a:t> kokbok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129" y="1844824"/>
            <a:ext cx="774718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Confounding</a:t>
            </a:r>
            <a:r>
              <a:rPr lang="sv-SE" dirty="0" smtClean="0"/>
              <a:t> övning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738" y="1900042"/>
            <a:ext cx="8001000" cy="397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6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Confounding</a:t>
            </a:r>
            <a:r>
              <a:rPr lang="sv-SE" dirty="0" smtClean="0"/>
              <a:t> övning II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897" y="1700808"/>
            <a:ext cx="797093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2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Regression II Interaktion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056" y="1752600"/>
            <a:ext cx="776636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2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Regression II interaktion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619" y="1752600"/>
            <a:ext cx="781123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Mått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 smtClean="0"/>
              <a:t>Sammanfattande mått:  medel , median mm.</a:t>
            </a:r>
          </a:p>
          <a:p>
            <a:r>
              <a:rPr lang="sv-SE" sz="2400" dirty="0" smtClean="0"/>
              <a:t>Spridningsmått: Range , Standardavvikelse, Varians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 smtClean="0"/>
              <a:t>Samma</a:t>
            </a:r>
          </a:p>
          <a:p>
            <a:pPr marL="0" indent="0">
              <a:buNone/>
            </a:pPr>
            <a:r>
              <a:rPr lang="sv-SE" dirty="0" smtClean="0"/>
              <a:t>Medel </a:t>
            </a:r>
          </a:p>
          <a:p>
            <a:pPr marL="0" indent="0">
              <a:buNone/>
            </a:pPr>
            <a:r>
              <a:rPr lang="sv-SE" dirty="0" smtClean="0"/>
              <a:t>175 cm.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AutoShape 2" descr="http://127.0.0.1:24571/graphics/plot_zoom_png?width=821&amp;height=657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924944"/>
            <a:ext cx="4464496" cy="357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Regression (interaktion)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183" y="1752600"/>
            <a:ext cx="790010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1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Regression II (Interaktion)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696" y="1988840"/>
            <a:ext cx="7813387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7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Regression II </a:t>
            </a:r>
            <a:r>
              <a:rPr lang="sv-SE" sz="3200" dirty="0" smtClean="0"/>
              <a:t>(Interaktion, uppgift)</a:t>
            </a:r>
            <a:endParaRPr lang="sv-SE" sz="3200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746630"/>
            <a:ext cx="7597333" cy="434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8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Regression </a:t>
            </a:r>
            <a:r>
              <a:rPr lang="sv-SE" sz="2400" dirty="0" smtClean="0"/>
              <a:t>(faror med multipel regression)</a:t>
            </a:r>
            <a:endParaRPr lang="sv-SE" sz="2400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725" y="2348880"/>
            <a:ext cx="6843505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Regression (</a:t>
            </a:r>
            <a:r>
              <a:rPr lang="sv-SE" dirty="0" err="1" smtClean="0"/>
              <a:t>Kolinearitet</a:t>
            </a:r>
            <a:r>
              <a:rPr lang="sv-SE" dirty="0" smtClean="0"/>
              <a:t>)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4803" y="2564904"/>
            <a:ext cx="748107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Regression (</a:t>
            </a:r>
            <a:r>
              <a:rPr lang="sv-SE" dirty="0" err="1"/>
              <a:t>Kolinearitet</a:t>
            </a:r>
            <a:r>
              <a:rPr lang="sv-SE" dirty="0"/>
              <a:t>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98" y="2205986"/>
            <a:ext cx="7281101" cy="370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Regression </a:t>
            </a:r>
            <a:r>
              <a:rPr lang="sv-SE" sz="3200" dirty="0" smtClean="0"/>
              <a:t>(</a:t>
            </a:r>
            <a:r>
              <a:rPr lang="sv-SE" sz="3200" dirty="0" err="1" smtClean="0"/>
              <a:t>residual</a:t>
            </a:r>
            <a:r>
              <a:rPr lang="sv-SE" sz="3200" dirty="0" smtClean="0"/>
              <a:t> </a:t>
            </a:r>
            <a:r>
              <a:rPr lang="sv-SE" sz="3200" dirty="0" err="1" smtClean="0"/>
              <a:t>confounding</a:t>
            </a:r>
            <a:r>
              <a:rPr lang="sv-SE" sz="3200" dirty="0" smtClean="0"/>
              <a:t>)</a:t>
            </a:r>
            <a:endParaRPr lang="sv-SE" sz="3200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830318"/>
            <a:ext cx="6961571" cy="414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9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Regression (</a:t>
            </a:r>
            <a:r>
              <a:rPr lang="sv-SE" dirty="0" err="1" smtClean="0"/>
              <a:t>overfitting</a:t>
            </a:r>
            <a:r>
              <a:rPr lang="sv-SE" dirty="0" smtClean="0"/>
              <a:t>)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117" y="1916832"/>
            <a:ext cx="7860550" cy="38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1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Regression </a:t>
            </a:r>
            <a:r>
              <a:rPr lang="sv-SE" sz="3200" dirty="0" smtClean="0"/>
              <a:t>(</a:t>
            </a:r>
            <a:r>
              <a:rPr lang="sv-SE" sz="3200" dirty="0" err="1" smtClean="0"/>
              <a:t>overfitting</a:t>
            </a:r>
            <a:r>
              <a:rPr lang="sv-SE" sz="3200" dirty="0" smtClean="0"/>
              <a:t>, Exempel)</a:t>
            </a:r>
            <a:endParaRPr lang="sv-SE" sz="3200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782301"/>
            <a:ext cx="6336704" cy="431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7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Regression (</a:t>
            </a:r>
            <a:r>
              <a:rPr lang="sv-SE" dirty="0" err="1" smtClean="0"/>
              <a:t>overfitting</a:t>
            </a:r>
            <a:r>
              <a:rPr lang="sv-SE" dirty="0"/>
              <a:t>)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732815"/>
            <a:ext cx="7426772" cy="436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7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Sammanfattande mått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smtClean="0"/>
              <a:t>Median (”mittenvärdet” Bra att använda om extrema värden förekommer i data materialet)</a:t>
            </a:r>
          </a:p>
          <a:p>
            <a:pPr eaLnBrk="1" hangingPunct="1"/>
            <a:r>
              <a:rPr lang="sv-SE" smtClean="0"/>
              <a:t>Typvärde (”vanligaste värdet”)</a:t>
            </a:r>
          </a:p>
          <a:p>
            <a:pPr eaLnBrk="1" hangingPunct="1"/>
            <a:r>
              <a:rPr lang="sv-SE" smtClean="0"/>
              <a:t>Medelvärde (används ofta)</a:t>
            </a:r>
          </a:p>
          <a:p>
            <a:pPr eaLnBrk="1" hangingPunct="1"/>
            <a:r>
              <a:rPr lang="sv-SE" smtClean="0"/>
              <a:t>Geometriskt medelvärde (bra att använda för att beräkna doser av läkemedel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Regression (uppgift)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878" y="1916832"/>
            <a:ext cx="7861415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0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Regression (val av modell)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790" y="1988840"/>
            <a:ext cx="791188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Regression (val av modell)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723823"/>
            <a:ext cx="7411140" cy="436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1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Regression (sammanfattning)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731584"/>
            <a:ext cx="6474694" cy="421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3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Regression (sammanfattning)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4" y="1771746"/>
            <a:ext cx="5073310" cy="403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Olika regressionsmodeller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40" y="1752600"/>
            <a:ext cx="7940042" cy="433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Logistisk regression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 detta fall är utfallet binärt </a:t>
            </a:r>
          </a:p>
          <a:p>
            <a:pPr marL="0" indent="0">
              <a:buNone/>
            </a:pPr>
            <a:r>
              <a:rPr lang="sv-SE" dirty="0" smtClean="0"/>
              <a:t>(två möjliga värden)</a:t>
            </a:r>
          </a:p>
          <a:p>
            <a:r>
              <a:rPr lang="sv-SE" dirty="0" smtClean="0"/>
              <a:t>Mycket vanliga inom epidemiologi. Där utfall=1 (fall) ofta innebär att man har sjukdom. Utfall=0 (kontroll) innebär att man inte har sjukdom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672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Logistisk regressionsmodell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v-SE" dirty="0" smtClean="0">
                    <a:latin typeface="Cambria Math" panose="02040503050406030204" pitchFamily="18" charset="0"/>
                  </a:rPr>
                  <a:t>Här följer en logistisk regressionsmodell som kan användas för att beräkna sannolikheten att man har utfall (y=1) givet oberoende variabler.</a:t>
                </a:r>
                <a:endParaRPr lang="sv-S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sv-SE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sv-SE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sv-S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sv-SE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v-SE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</m:den>
                    </m:f>
                    <m:r>
                      <a:rPr lang="sv-S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sv-SE" dirty="0" smtClean="0"/>
              </a:p>
              <a:p>
                <a:endParaRPr lang="sv-SE" dirty="0"/>
              </a:p>
              <a:p>
                <a:r>
                  <a:rPr lang="sv-SE" sz="2400" dirty="0" smtClean="0"/>
                  <a:t>I modellen motsvarar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sv-SE" sz="2400" b="0" i="1" smtClean="0">
                            <a:latin typeface="Cambria Math" panose="02040503050406030204" pitchFamily="18" charset="0"/>
                          </a:rPr>
                          <m:t>0 </m:t>
                        </m:r>
                      </m:sub>
                    </m:sSub>
                    <m:r>
                      <a:rPr lang="sv-SE" sz="2400" b="0" i="1" smtClean="0">
                        <a:latin typeface="Cambria Math" panose="02040503050406030204" pitchFamily="18" charset="0"/>
                      </a:rPr>
                      <m:t>𝑜𝑐h</m:t>
                    </m:r>
                    <m:sSub>
                      <m:sSubPr>
                        <m:ctrlPr>
                          <a:rPr lang="sv-S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sv-S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sv-SE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sv-SE" sz="24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sv-SE" sz="2400" dirty="0" smtClean="0"/>
                  <a:t>intercept och regressionskoefficient (jmf med linjär regression).</a:t>
                </a:r>
                <a:endParaRPr lang="sv-SE" sz="2400" dirty="0"/>
              </a:p>
            </p:txBody>
          </p:sp>
        </mc:Choice>
        <mc:Fallback xmlns="">
          <p:sp>
            <p:nvSpPr>
              <p:cNvPr id="3" name="Platshållare för innehål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1" t="-1857" r="-2744" b="-657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78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Logistisk regression (OR, Logit)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v-SE" sz="2400" dirty="0" smtClean="0"/>
                  <a:t>Ibland visas en logit-modell vilket kan se ut på följande sätt:</a:t>
                </a:r>
                <a:endParaRPr lang="sv-SE" dirty="0"/>
              </a:p>
              <a:p>
                <a:endParaRPr lang="sv-SE" dirty="0" smtClean="0"/>
              </a:p>
              <a:p>
                <a:r>
                  <a:rPr lang="sv-SE" sz="2400" dirty="0" smtClean="0"/>
                  <a:t>I logit-modellen anges regressionskoefficienterna Uppgift! Vilka är dessa i modellen ovan?</a:t>
                </a:r>
              </a:p>
              <a:p>
                <a:r>
                  <a:rPr lang="sv-SE" sz="2400" dirty="0" smtClean="0"/>
                  <a:t>Oddskvoter erhålls genom att beräkna </a:t>
                </a:r>
                <a:endParaRPr lang="sv-SE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𝑂𝑅</m:t>
                          </m:r>
                        </m:e>
                        <m:sub>
                          <m:sSub>
                            <m:sSubPr>
                              <m:ctrlPr>
                                <a:rPr lang="sv-SE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sv-S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sv-SE" dirty="0" smtClean="0"/>
              </a:p>
              <a:p>
                <a:pPr marL="0" indent="0">
                  <a:buNone/>
                </a:pPr>
                <a:endParaRPr lang="sv-SE" dirty="0"/>
              </a:p>
            </p:txBody>
          </p:sp>
        </mc:Choice>
        <mc:Fallback xmlns="">
          <p:sp>
            <p:nvSpPr>
              <p:cNvPr id="3" name="Platshållare för innehål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67" t="-1143" r="-838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885812"/>
              </p:ext>
            </p:extLst>
          </p:nvPr>
        </p:nvGraphicFramePr>
        <p:xfrm>
          <a:off x="395536" y="2564904"/>
          <a:ext cx="7685089" cy="431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7" name="Formel" r:id="rId4" imgW="3911600" imgH="215900" progId="Equation.3">
                  <p:embed/>
                </p:oleObj>
              </mc:Choice>
              <mc:Fallback>
                <p:oleObj name="Formel" r:id="rId4" imgW="3911600" imgH="215900" progId="Equation.3">
                  <p:embed/>
                  <p:pic>
                    <p:nvPicPr>
                      <p:cNvPr id="1024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564904"/>
                        <a:ext cx="7685089" cy="4313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746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Konfidensintervall Oddskvoter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v-SE" dirty="0" smtClean="0"/>
                  <a:t>Lägre gräns (95% KI): </a:t>
                </a:r>
                <a:endParaRPr lang="sv-SE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𝑂𝑅</m:t>
                          </m:r>
                        </m:e>
                        <m:sub>
                          <m:sSub>
                            <m:sSubPr>
                              <m:ctrlPr>
                                <a:rPr lang="sv-S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r>
                        <a:rPr lang="sv-SE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sv-S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sv-S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sv-SE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sv-SE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−1,96∗</m:t>
                          </m:r>
                          <m:sSub>
                            <m:sSubPr>
                              <m:ctrlP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v-SE" b="0" i="1" smtClean="0">
                                  <a:latin typeface="Cambria Math" panose="02040503050406030204" pitchFamily="18" charset="0"/>
                                </a:rPr>
                                <m:t>𝑠𝑑</m:t>
                              </m:r>
                            </m:e>
                            <m:sub>
                              <m: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sv-S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sv-SE" dirty="0" smtClean="0"/>
              </a:p>
              <a:p>
                <a:r>
                  <a:rPr lang="sv-SE" dirty="0" smtClean="0"/>
                  <a:t>Övre gräns </a:t>
                </a:r>
                <a:r>
                  <a:rPr lang="sv-SE" dirty="0"/>
                  <a:t>(95% KI): </a:t>
                </a:r>
                <a:endParaRPr lang="sv-SE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v-SE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𝑂𝑅</m:t>
                        </m:r>
                      </m:e>
                      <m:sub>
                        <m:sSub>
                          <m:sSub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sub>
                    </m:sSub>
                    <m:r>
                      <a:rPr lang="sv-SE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sv-SE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sv-SE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sv-SE" i="1">
                            <a:latin typeface="Cambria Math" panose="02040503050406030204" pitchFamily="18" charset="0"/>
                          </a:rPr>
                          <m:t>1,96∗</m:t>
                        </m:r>
                        <m:sSub>
                          <m:sSubPr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𝑠𝑑</m:t>
                            </m:r>
                          </m:e>
                          <m:sub>
                            <m:r>
                              <a:rPr lang="sv-S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sv-S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sup>
                    </m:sSup>
                  </m:oMath>
                </a14:m>
                <a:r>
                  <a:rPr lang="sv-SE" dirty="0" smtClean="0"/>
                  <a:t>        </a:t>
                </a:r>
                <a:endParaRPr lang="sv-SE" dirty="0"/>
              </a:p>
            </p:txBody>
          </p:sp>
        </mc:Choice>
        <mc:Fallback xmlns="">
          <p:sp>
            <p:nvSpPr>
              <p:cNvPr id="3" name="Platshållare för innehål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01" t="-200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547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Sammanfattande mått (uppgift)</a:t>
            </a:r>
          </a:p>
        </p:txBody>
      </p:sp>
      <p:sp>
        <p:nvSpPr>
          <p:cNvPr id="13315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mtClean="0"/>
              <a:t>Beräkna medelvärdet för följande talserie: 1,2,3,4,8,5,6,6</a:t>
            </a:r>
          </a:p>
          <a:p>
            <a:r>
              <a:rPr lang="sv-SE" smtClean="0"/>
              <a:t>Beräkna medianen</a:t>
            </a:r>
          </a:p>
          <a:p>
            <a:r>
              <a:rPr lang="sv-SE" smtClean="0"/>
              <a:t>Ange typvärde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1116013" y="188913"/>
            <a:ext cx="6335712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5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v-SE" altLang="sv-SE" b="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1293" name="Group 157"/>
          <p:cNvGraphicFramePr>
            <a:graphicFrameLocks noGrp="1"/>
          </p:cNvGraphicFramePr>
          <p:nvPr/>
        </p:nvGraphicFramePr>
        <p:xfrm>
          <a:off x="250825" y="2205038"/>
          <a:ext cx="8642350" cy="3887788"/>
        </p:xfrm>
        <a:graphic>
          <a:graphicData uri="http://schemas.openxmlformats.org/drawingml/2006/table">
            <a:tbl>
              <a:tblPr/>
              <a:tblGrid>
                <a:gridCol w="209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7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48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6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001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721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4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1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98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6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6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001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721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4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1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98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6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SE </a:t>
                      </a:r>
                      <a:r>
                        <a:rPr kumimoji="0" lang="sv-SE" altLang="sv-SE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allele</a:t>
                      </a:r>
                      <a:r>
                        <a:rPr kumimoji="0" lang="sv-SE" altLang="sv-S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sv-SE" altLang="sv-SE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zygousity</a:t>
                      </a:r>
                      <a:endParaRPr kumimoji="0" lang="sv-SE" altLang="sv-S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15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6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001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721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4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1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98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6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Smoking status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6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001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721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4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1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98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6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RR (95% CI)   (No SE allele, 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6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001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721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4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1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98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6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RR (95% CI)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(Heterozygous, 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6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001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721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4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1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98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6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RR (95% CI)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(Homozygous, AA)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v-SE" altLang="sv-SE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2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6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001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721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4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1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98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6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Never smokers,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6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001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721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4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1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98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6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1.0 (Ref)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6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001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721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4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1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98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6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3.3 (1.8 – 5.9)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6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001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721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4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1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98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6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5.4 (2.7 – 10.8)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80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6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001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721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4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1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98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6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Ever smokers, 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6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001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721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4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1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98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6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1.5 (0.8 – 2.6)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6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001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721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4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1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98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6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6.5 (3.8 – 11.4)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120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600" 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7001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827213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284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7416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1988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656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v-SE" altLang="sv-S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21.0 (11.0 – 40.2)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509" name="Text Box 148"/>
          <p:cNvSpPr txBox="1">
            <a:spLocks noChangeArrowheads="1"/>
          </p:cNvSpPr>
          <p:nvPr/>
        </p:nvSpPr>
        <p:spPr bwMode="auto">
          <a:xfrm>
            <a:off x="1137717" y="1643808"/>
            <a:ext cx="6553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dirty="0"/>
              <a:t>RR for </a:t>
            </a:r>
            <a:r>
              <a:rPr lang="sv-SE" altLang="sv-SE" dirty="0" err="1"/>
              <a:t>developing</a:t>
            </a:r>
            <a:r>
              <a:rPr lang="sv-SE" altLang="sv-SE" dirty="0"/>
              <a:t> ACPA+ RA</a:t>
            </a:r>
          </a:p>
        </p:txBody>
      </p:sp>
      <p:sp>
        <p:nvSpPr>
          <p:cNvPr id="20510" name="Text Box 158"/>
          <p:cNvSpPr txBox="1">
            <a:spLocks noChangeArrowheads="1"/>
          </p:cNvSpPr>
          <p:nvPr/>
        </p:nvSpPr>
        <p:spPr bwMode="auto">
          <a:xfrm>
            <a:off x="5364163" y="6381750"/>
            <a:ext cx="3455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5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v-SE" altLang="sv-SE" sz="1400" b="0">
                <a:solidFill>
                  <a:schemeClr val="bg1"/>
                </a:solidFill>
              </a:rPr>
              <a:t>Henrik Källberg 2009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683568" y="404664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/>
              <a:t>Uppgift beräkna koefficienter</a:t>
            </a:r>
            <a:endParaRPr lang="sv-SE" sz="3200" b="1" dirty="0"/>
          </a:p>
        </p:txBody>
      </p:sp>
    </p:spTree>
    <p:extLst>
      <p:ext uri="{BB962C8B-B14F-4D97-AF65-F5344CB8AC3E}">
        <p14:creationId xmlns:p14="http://schemas.microsoft.com/office/powerpoint/2010/main" val="367594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Regressionskokbok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856432"/>
            <a:ext cx="7082340" cy="416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Dags att köra själv!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Ladda ner data från:</a:t>
            </a:r>
          </a:p>
          <a:p>
            <a:pPr lvl="1"/>
            <a:r>
              <a:rPr lang="sv-SE" dirty="0">
                <a:hlinkClick r:id="rId2"/>
              </a:rPr>
              <a:t>http://</a:t>
            </a:r>
            <a:r>
              <a:rPr lang="sv-SE" dirty="0" smtClean="0">
                <a:hlinkClick r:id="rId2"/>
              </a:rPr>
              <a:t>henrikkallberg.com/SHHdata.xls</a:t>
            </a:r>
            <a:endParaRPr lang="sv-SE" dirty="0" smtClean="0"/>
          </a:p>
          <a:p>
            <a:pPr lvl="1"/>
            <a:r>
              <a:rPr lang="sv-SE" dirty="0" smtClean="0"/>
              <a:t>Importera till SPSS eller dyl.</a:t>
            </a:r>
          </a:p>
          <a:p>
            <a:pPr lvl="1"/>
            <a:r>
              <a:rPr lang="sv-SE" dirty="0" smtClean="0"/>
              <a:t>Ta reda på om det är risk för ischiaskänning om man skottat snö </a:t>
            </a:r>
            <a:r>
              <a:rPr lang="sv-SE" dirty="0" err="1" smtClean="0"/>
              <a:t>mha</a:t>
            </a:r>
            <a:r>
              <a:rPr lang="sv-SE" dirty="0" smtClean="0"/>
              <a:t> lämplig modell (Justera för lämpliga variabler)</a:t>
            </a:r>
          </a:p>
          <a:p>
            <a:pPr lvl="1"/>
            <a:r>
              <a:rPr lang="sv-SE" dirty="0" smtClean="0"/>
              <a:t>Kolla om det finns samband mellan längd och vikt (Justera för lämpliga variabler)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942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latshållare för innehåll 3"/>
          <p:cNvPicPr>
            <a:picLocks noGrp="1"/>
          </p:cNvPicPr>
          <p:nvPr>
            <p:ph idx="1"/>
          </p:nvPr>
        </p:nvPicPr>
        <p:blipFill rotWithShape="1">
          <a:blip r:embed="rId2"/>
          <a:srcRect l="140" t="55972" r="63445" b="7536"/>
          <a:stretch/>
        </p:blipFill>
        <p:spPr bwMode="auto">
          <a:xfrm>
            <a:off x="1237450" y="2009234"/>
            <a:ext cx="6659575" cy="3753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3779912" y="3284984"/>
            <a:ext cx="1728192" cy="792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090237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Svar tentan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0238" y="3148012"/>
            <a:ext cx="53340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3552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Svar tentan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7498" r="62032" b="5502"/>
          <a:stretch/>
        </p:blipFill>
        <p:spPr>
          <a:xfrm>
            <a:off x="647564" y="2636912"/>
            <a:ext cx="666074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18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Variationsmått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v-SE" sz="2600" b="1" dirty="0" smtClean="0"/>
          </a:p>
          <a:p>
            <a:pPr eaLnBrk="1" hangingPunct="1">
              <a:lnSpc>
                <a:spcPct val="80000"/>
              </a:lnSpc>
            </a:pPr>
            <a:r>
              <a:rPr lang="sv-SE" sz="2600" b="1" dirty="0" smtClean="0"/>
              <a:t>Variationsvidd (eng. Range):</a:t>
            </a:r>
          </a:p>
          <a:p>
            <a:pPr lvl="1" eaLnBrk="1" hangingPunct="1">
              <a:lnSpc>
                <a:spcPct val="80000"/>
              </a:lnSpc>
            </a:pPr>
            <a:r>
              <a:rPr lang="sv-SE" sz="2200" dirty="0" smtClean="0"/>
              <a:t> skillnaden mellan högsta och lägsta värdet.</a:t>
            </a:r>
            <a:endParaRPr lang="sv-SE" sz="2000" dirty="0" smtClean="0"/>
          </a:p>
          <a:p>
            <a:pPr lvl="1" eaLnBrk="1" hangingPunct="1">
              <a:lnSpc>
                <a:spcPct val="80000"/>
              </a:lnSpc>
            </a:pPr>
            <a:endParaRPr lang="sv-SE" dirty="0" smtClean="0"/>
          </a:p>
          <a:p>
            <a:pPr eaLnBrk="1" hangingPunct="1">
              <a:lnSpc>
                <a:spcPct val="80000"/>
              </a:lnSpc>
            </a:pPr>
            <a:r>
              <a:rPr lang="sv-SE" sz="2600" b="1" dirty="0" smtClean="0"/>
              <a:t>Percentiler, kvartiler</a:t>
            </a:r>
          </a:p>
          <a:p>
            <a:pPr eaLnBrk="1" hangingPunct="1">
              <a:lnSpc>
                <a:spcPct val="80000"/>
              </a:lnSpc>
            </a:pPr>
            <a:endParaRPr lang="sv-SE" dirty="0" smtClean="0"/>
          </a:p>
          <a:p>
            <a:pPr eaLnBrk="1" hangingPunct="1">
              <a:lnSpc>
                <a:spcPct val="80000"/>
              </a:lnSpc>
            </a:pPr>
            <a:r>
              <a:rPr lang="sv-SE" sz="2600" b="1" dirty="0" smtClean="0"/>
              <a:t>Varians och standardavvikelse</a:t>
            </a:r>
            <a:r>
              <a:rPr lang="sv-SE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sv-SE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v-SE" sz="2600" b="1" dirty="0" smtClean="0"/>
              <a:t>Varför?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v-SE" sz="2600" b="1" dirty="0" smtClean="0"/>
              <a:t>Därför att det mesta (allt!?) varierar!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Varians och standardavvikelse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066800" y="38100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graphicFrame>
        <p:nvGraphicFramePr>
          <p:cNvPr id="21509" name="Group 1029"/>
          <p:cNvGraphicFramePr>
            <a:graphicFrameLocks noGrp="1"/>
          </p:cNvGraphicFramePr>
          <p:nvPr/>
        </p:nvGraphicFramePr>
        <p:xfrm>
          <a:off x="1331913" y="1905000"/>
          <a:ext cx="6192837" cy="2286000"/>
        </p:xfrm>
        <a:graphic>
          <a:graphicData uri="http://schemas.openxmlformats.org/drawingml/2006/table">
            <a:tbl>
              <a:tblPr/>
              <a:tblGrid>
                <a:gridCol w="1560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5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6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 -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(X -  </a:t>
                      </a: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)</a:t>
                      </a:r>
                      <a:r>
                        <a:rPr kumimoji="0" lang="sv-SE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2</a:t>
                      </a:r>
                      <a:endParaRPr kumimoji="0" lang="sv-S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Summa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396" name="Object 36"/>
          <p:cNvGraphicFramePr>
            <a:graphicFrameLocks noChangeAspect="1"/>
          </p:cNvGraphicFramePr>
          <p:nvPr/>
        </p:nvGraphicFramePr>
        <p:xfrm>
          <a:off x="4572000" y="4292600"/>
          <a:ext cx="33051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6" name="Formel" r:id="rId4" imgW="1637589" imgH="431613" progId="Equation.3">
                  <p:embed/>
                </p:oleObj>
              </mc:Choice>
              <mc:Fallback>
                <p:oleObj name="Formel" r:id="rId4" imgW="1637589" imgH="431613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92600"/>
                        <a:ext cx="3305175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7" name="Object 37"/>
          <p:cNvGraphicFramePr>
            <a:graphicFrameLocks noChangeAspect="1"/>
          </p:cNvGraphicFramePr>
          <p:nvPr/>
        </p:nvGraphicFramePr>
        <p:xfrm>
          <a:off x="1187450" y="4365625"/>
          <a:ext cx="2592388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7" name="Formel" r:id="rId6" imgW="1155700" imgH="431800" progId="Equation.3">
                  <p:embed/>
                </p:oleObj>
              </mc:Choice>
              <mc:Fallback>
                <p:oleObj name="Formel" r:id="rId6" imgW="1155700" imgH="4318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365625"/>
                        <a:ext cx="2592388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8" name="Object 38"/>
          <p:cNvGraphicFramePr>
            <a:graphicFrameLocks noChangeAspect="1"/>
          </p:cNvGraphicFramePr>
          <p:nvPr/>
        </p:nvGraphicFramePr>
        <p:xfrm>
          <a:off x="6732588" y="1844675"/>
          <a:ext cx="5159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8" name="Formel" r:id="rId8" imgW="139579" imgH="164957" progId="Equation.3">
                  <p:embed/>
                </p:oleObj>
              </mc:Choice>
              <mc:Fallback>
                <p:oleObj name="Formel" r:id="rId8" imgW="139579" imgH="164957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1844675"/>
                        <a:ext cx="51593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99" name="Object 39"/>
          <p:cNvGraphicFramePr>
            <a:graphicFrameLocks noChangeAspect="1"/>
          </p:cNvGraphicFramePr>
          <p:nvPr/>
        </p:nvGraphicFramePr>
        <p:xfrm>
          <a:off x="5105400" y="1828800"/>
          <a:ext cx="5159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09" name="Formel" r:id="rId10" imgW="139579" imgH="164957" progId="Equation.3">
                  <p:embed/>
                </p:oleObj>
              </mc:Choice>
              <mc:Fallback>
                <p:oleObj name="Formel" r:id="rId10" imgW="139579" imgH="164957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28800"/>
                        <a:ext cx="51593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0" name="Object 1030"/>
          <p:cNvGraphicFramePr>
            <a:graphicFrameLocks noChangeAspect="1"/>
          </p:cNvGraphicFramePr>
          <p:nvPr/>
        </p:nvGraphicFramePr>
        <p:xfrm>
          <a:off x="474663" y="5487988"/>
          <a:ext cx="5186362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10" name="Ekvation" r:id="rId11" imgW="2044440" imgH="279360" progId="Equation.3">
                  <p:embed/>
                </p:oleObj>
              </mc:Choice>
              <mc:Fallback>
                <p:oleObj name="Ekvation" r:id="rId11" imgW="2044440" imgH="279360" progId="Equation.3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5487988"/>
                        <a:ext cx="5186362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Uppgift!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Beräkna medel och standardavvikelse för serien: 3,3,3,3,3</a:t>
            </a:r>
          </a:p>
          <a:p>
            <a:endParaRPr lang="sv-SE" dirty="0"/>
          </a:p>
          <a:p>
            <a:r>
              <a:rPr lang="sv-SE" dirty="0" smtClean="0"/>
              <a:t>Beräkna medel och standardavvikelse för serien: 1,2,3,4,5</a:t>
            </a:r>
          </a:p>
          <a:p>
            <a:endParaRPr lang="sv-SE" dirty="0"/>
          </a:p>
          <a:p>
            <a:r>
              <a:rPr lang="sv-SE" dirty="0" smtClean="0"/>
              <a:t>Vad är medianen och vart går gränsen för den 80:e percentilen?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085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Exempel Variationsmått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6" t="1929" r="4286" b="57823"/>
          <a:stretch>
            <a:fillRect/>
          </a:stretch>
        </p:blipFill>
        <p:spPr bwMode="auto">
          <a:xfrm>
            <a:off x="323850" y="1844675"/>
            <a:ext cx="8434388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 1"/>
          <p:cNvSpPr/>
          <p:nvPr/>
        </p:nvSpPr>
        <p:spPr>
          <a:xfrm>
            <a:off x="6192180" y="3789040"/>
            <a:ext cx="360040" cy="28803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" name="Rak pil 3"/>
          <p:cNvCxnSpPr/>
          <p:nvPr/>
        </p:nvCxnSpPr>
        <p:spPr>
          <a:xfrm flipV="1">
            <a:off x="6552220" y="2420888"/>
            <a:ext cx="1116124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ruta 4"/>
          <p:cNvSpPr txBox="1"/>
          <p:nvPr/>
        </p:nvSpPr>
        <p:spPr>
          <a:xfrm>
            <a:off x="7668344" y="1988840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Std</a:t>
            </a:r>
            <a:r>
              <a:rPr lang="sv-SE" dirty="0" smtClean="0"/>
              <a:t>, SE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Variationsmått (Uppgift)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sv-SE" dirty="0" smtClean="0"/>
              <a:t>Talserie: 1,2,3,4,8,5,6,6</a:t>
            </a:r>
          </a:p>
          <a:p>
            <a:pPr marL="0" indent="0">
              <a:buNone/>
              <a:defRPr/>
            </a:pPr>
            <a:endParaRPr lang="sv-SE" dirty="0"/>
          </a:p>
          <a:p>
            <a:pPr>
              <a:defRPr/>
            </a:pPr>
            <a:r>
              <a:rPr lang="sv-SE" dirty="0" smtClean="0"/>
              <a:t>Ange gränsen för den 25-percentilen</a:t>
            </a:r>
          </a:p>
          <a:p>
            <a:pPr>
              <a:defRPr/>
            </a:pPr>
            <a:endParaRPr lang="sv-SE" dirty="0"/>
          </a:p>
          <a:p>
            <a:pPr>
              <a:defRPr/>
            </a:pPr>
            <a:r>
              <a:rPr lang="sv-SE" dirty="0" smtClean="0"/>
              <a:t>Ange </a:t>
            </a:r>
            <a:r>
              <a:rPr lang="sv-SE" dirty="0" err="1" smtClean="0"/>
              <a:t>range</a:t>
            </a:r>
            <a:endParaRPr lang="sv-SE" dirty="0" smtClean="0"/>
          </a:p>
          <a:p>
            <a:pPr>
              <a:defRPr/>
            </a:pPr>
            <a:endParaRPr lang="sv-SE" dirty="0"/>
          </a:p>
          <a:p>
            <a:pPr>
              <a:defRPr/>
            </a:pPr>
            <a:r>
              <a:rPr lang="sv-SE" dirty="0"/>
              <a:t>Beräkna variansen för talserien: </a:t>
            </a:r>
            <a:r>
              <a:rPr lang="sv-SE" dirty="0" smtClean="0"/>
              <a:t>(extrauppgift</a:t>
            </a:r>
            <a:r>
              <a:rPr lang="sv-SE" dirty="0"/>
              <a:t>!)</a:t>
            </a:r>
          </a:p>
          <a:p>
            <a:pPr>
              <a:defRPr/>
            </a:pPr>
            <a:endParaRPr lang="sv-SE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sv-SE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sv-SE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sv-SE" dirty="0"/>
              <a:t> </a:t>
            </a:r>
            <a:r>
              <a:rPr lang="sv-SE" dirty="0" smtClean="0"/>
              <a:t>  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Svar uppgift!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25:e percentilen =2</a:t>
            </a:r>
          </a:p>
          <a:p>
            <a:endParaRPr lang="sv-SE" dirty="0"/>
          </a:p>
          <a:p>
            <a:r>
              <a:rPr lang="sv-SE" dirty="0" smtClean="0"/>
              <a:t>Range = 8-1 = 7</a:t>
            </a:r>
          </a:p>
          <a:p>
            <a:endParaRPr lang="sv-SE" dirty="0"/>
          </a:p>
          <a:p>
            <a:r>
              <a:rPr lang="sv-SE" dirty="0" smtClean="0"/>
              <a:t>Variansen </a:t>
            </a:r>
            <a:r>
              <a:rPr lang="sv-SE" dirty="0"/>
              <a:t>= </a:t>
            </a:r>
            <a:r>
              <a:rPr lang="sv-SE" dirty="0" smtClean="0"/>
              <a:t>5,41 (medelvärde=4,375)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339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Mål!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 smtClean="0"/>
              <a:t>Förstå grundläggande begrepp inom statistik</a:t>
            </a:r>
          </a:p>
          <a:p>
            <a:pPr lvl="1"/>
            <a:r>
              <a:rPr lang="sv-SE" sz="1800" dirty="0" smtClean="0"/>
              <a:t>Skalor</a:t>
            </a:r>
          </a:p>
          <a:p>
            <a:pPr lvl="1"/>
            <a:r>
              <a:rPr lang="sv-SE" sz="1800" dirty="0" smtClean="0"/>
              <a:t>Sammanfattande mått och spridningsmått</a:t>
            </a:r>
          </a:p>
          <a:p>
            <a:pPr lvl="1"/>
            <a:r>
              <a:rPr lang="sv-SE" sz="1800" dirty="0" smtClean="0"/>
              <a:t>Test (Hypotes, p-värde mm)</a:t>
            </a:r>
            <a:endParaRPr lang="sv-SE" sz="1800" dirty="0"/>
          </a:p>
          <a:p>
            <a:r>
              <a:rPr lang="sv-SE" sz="2400" dirty="0" smtClean="0"/>
              <a:t>Förstå i vilka situationer olika Statistiska test och metoder är användbara.</a:t>
            </a:r>
          </a:p>
          <a:p>
            <a:pPr lvl="1"/>
            <a:r>
              <a:rPr lang="sv-SE" sz="2000" dirty="0" smtClean="0"/>
              <a:t>Icke parametriska test	</a:t>
            </a:r>
          </a:p>
          <a:p>
            <a:pPr lvl="1"/>
            <a:r>
              <a:rPr lang="sv-SE" sz="1800" dirty="0" smtClean="0"/>
              <a:t>Parametriska test</a:t>
            </a:r>
          </a:p>
          <a:p>
            <a:pPr lvl="2"/>
            <a:r>
              <a:rPr lang="sv-SE" sz="1800" dirty="0" smtClean="0"/>
              <a:t>T-test</a:t>
            </a:r>
          </a:p>
          <a:p>
            <a:pPr lvl="2"/>
            <a:r>
              <a:rPr lang="sv-SE" sz="1800" dirty="0" smtClean="0"/>
              <a:t>Regressionsanalys/ANOVA/ANCOVA</a:t>
            </a:r>
          </a:p>
          <a:p>
            <a:pPr marL="909637" lvl="2" indent="0">
              <a:buNone/>
            </a:pPr>
            <a:endParaRPr lang="sv-SE" sz="1800" dirty="0" smtClean="0"/>
          </a:p>
          <a:p>
            <a:pPr lvl="2"/>
            <a:endParaRPr lang="sv-SE" sz="2100" dirty="0" smtClean="0"/>
          </a:p>
          <a:p>
            <a:pPr marL="0" indent="0">
              <a:buNone/>
            </a:pPr>
            <a:endParaRPr lang="sv-SE" sz="2800" dirty="0" smtClean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305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Lektion II (testning)</a:t>
            </a: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smtClean="0"/>
              <a:t>Urval och urvalsfördelning</a:t>
            </a:r>
          </a:p>
          <a:p>
            <a:pPr eaLnBrk="1" hangingPunct="1"/>
            <a:r>
              <a:rPr lang="sv-SE" smtClean="0"/>
              <a:t>Hypotestestning</a:t>
            </a:r>
          </a:p>
          <a:p>
            <a:pPr eaLnBrk="1" hangingPunct="1"/>
            <a:r>
              <a:rPr lang="sv-SE" smtClean="0"/>
              <a:t>Konfidensintervall</a:t>
            </a:r>
          </a:p>
          <a:p>
            <a:pPr eaLnBrk="1" hangingPunct="1"/>
            <a:r>
              <a:rPr lang="sv-SE" smtClean="0"/>
              <a:t>P-värde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6"/>
          <p:cNvSpPr>
            <a:spLocks noChangeArrowheads="1"/>
          </p:cNvSpPr>
          <p:nvPr/>
        </p:nvSpPr>
        <p:spPr bwMode="auto">
          <a:xfrm>
            <a:off x="914400" y="2743200"/>
            <a:ext cx="3048000" cy="2209800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0483" name="Oval 7"/>
          <p:cNvSpPr>
            <a:spLocks noChangeArrowheads="1"/>
          </p:cNvSpPr>
          <p:nvPr/>
        </p:nvSpPr>
        <p:spPr bwMode="auto">
          <a:xfrm>
            <a:off x="5715000" y="2514600"/>
            <a:ext cx="1676400" cy="990600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0484" name="Oval 8"/>
          <p:cNvSpPr>
            <a:spLocks noChangeArrowheads="1"/>
          </p:cNvSpPr>
          <p:nvPr/>
        </p:nvSpPr>
        <p:spPr bwMode="auto">
          <a:xfrm>
            <a:off x="5638800" y="3657600"/>
            <a:ext cx="1676400" cy="990600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0485" name="Oval 9"/>
          <p:cNvSpPr>
            <a:spLocks noChangeArrowheads="1"/>
          </p:cNvSpPr>
          <p:nvPr/>
        </p:nvSpPr>
        <p:spPr bwMode="auto">
          <a:xfrm>
            <a:off x="4953000" y="4724400"/>
            <a:ext cx="1676400" cy="990600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0486" name="Oval 10"/>
          <p:cNvSpPr>
            <a:spLocks noChangeArrowheads="1"/>
          </p:cNvSpPr>
          <p:nvPr/>
        </p:nvSpPr>
        <p:spPr bwMode="auto">
          <a:xfrm>
            <a:off x="3352800" y="5334000"/>
            <a:ext cx="1676400" cy="990600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0487" name="Oval 11"/>
          <p:cNvSpPr>
            <a:spLocks noChangeArrowheads="1"/>
          </p:cNvSpPr>
          <p:nvPr/>
        </p:nvSpPr>
        <p:spPr bwMode="auto">
          <a:xfrm>
            <a:off x="4648200" y="1676400"/>
            <a:ext cx="1676400" cy="990600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0488" name="Line 12"/>
          <p:cNvSpPr>
            <a:spLocks noChangeShapeType="1"/>
          </p:cNvSpPr>
          <p:nvPr/>
        </p:nvSpPr>
        <p:spPr bwMode="auto">
          <a:xfrm flipV="1">
            <a:off x="3581400" y="2438400"/>
            <a:ext cx="121920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489" name="Line 13"/>
          <p:cNvSpPr>
            <a:spLocks noChangeShapeType="1"/>
          </p:cNvSpPr>
          <p:nvPr/>
        </p:nvSpPr>
        <p:spPr bwMode="auto">
          <a:xfrm flipV="1">
            <a:off x="3962400" y="3124200"/>
            <a:ext cx="17526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490" name="Line 14"/>
          <p:cNvSpPr>
            <a:spLocks noChangeShapeType="1"/>
          </p:cNvSpPr>
          <p:nvPr/>
        </p:nvSpPr>
        <p:spPr bwMode="auto">
          <a:xfrm>
            <a:off x="3962400" y="4038600"/>
            <a:ext cx="1676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491" name="Line 15"/>
          <p:cNvSpPr>
            <a:spLocks noChangeShapeType="1"/>
          </p:cNvSpPr>
          <p:nvPr/>
        </p:nvSpPr>
        <p:spPr bwMode="auto">
          <a:xfrm>
            <a:off x="3810000" y="4267200"/>
            <a:ext cx="12954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492" name="Line 16"/>
          <p:cNvSpPr>
            <a:spLocks noChangeShapeType="1"/>
          </p:cNvSpPr>
          <p:nvPr/>
        </p:nvSpPr>
        <p:spPr bwMode="auto">
          <a:xfrm>
            <a:off x="3276600" y="4800600"/>
            <a:ext cx="6096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493" name="Text Box 17"/>
          <p:cNvSpPr txBox="1">
            <a:spLocks noChangeArrowheads="1"/>
          </p:cNvSpPr>
          <p:nvPr/>
        </p:nvSpPr>
        <p:spPr bwMode="auto">
          <a:xfrm>
            <a:off x="1600200" y="3276600"/>
            <a:ext cx="17526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v-SE" sz="2400">
                <a:solidFill>
                  <a:srgbClr val="FF9966"/>
                </a:solidFill>
                <a:latin typeface="Times New Roman" pitchFamily="18" charset="0"/>
              </a:rPr>
              <a:t>Population</a:t>
            </a:r>
          </a:p>
          <a:p>
            <a:pPr algn="ctr" eaLnBrk="1" hangingPunct="1">
              <a:spcBef>
                <a:spcPct val="50000"/>
              </a:spcBef>
            </a:pPr>
            <a:r>
              <a:rPr lang="sv-SE" sz="2800">
                <a:solidFill>
                  <a:srgbClr val="FF9966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endParaRPr lang="sv-SE" sz="2800">
              <a:solidFill>
                <a:srgbClr val="FF9966"/>
              </a:solidFill>
              <a:latin typeface="Times New Roman" pitchFamily="18" charset="0"/>
            </a:endParaRPr>
          </a:p>
        </p:txBody>
      </p:sp>
      <p:graphicFrame>
        <p:nvGraphicFramePr>
          <p:cNvPr id="20494" name="Object 19"/>
          <p:cNvGraphicFramePr>
            <a:graphicFrameLocks noChangeAspect="1"/>
          </p:cNvGraphicFramePr>
          <p:nvPr/>
        </p:nvGraphicFramePr>
        <p:xfrm>
          <a:off x="5257800" y="1981200"/>
          <a:ext cx="45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2" name="Formel" r:id="rId3" imgW="152268" imgH="203024" progId="Equation.3">
                  <p:embed/>
                </p:oleObj>
              </mc:Choice>
              <mc:Fallback>
                <p:oleObj name="Formel" r:id="rId3" imgW="152268" imgH="203024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981200"/>
                        <a:ext cx="457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5" name="Text Box 20"/>
          <p:cNvSpPr txBox="1">
            <a:spLocks noChangeArrowheads="1"/>
          </p:cNvSpPr>
          <p:nvPr/>
        </p:nvSpPr>
        <p:spPr bwMode="auto">
          <a:xfrm>
            <a:off x="6019800" y="266700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600">
                <a:solidFill>
                  <a:srgbClr val="FF9966"/>
                </a:solidFill>
                <a:latin typeface="Times New Roman" pitchFamily="18" charset="0"/>
              </a:rPr>
              <a:t>urval 2 </a:t>
            </a:r>
          </a:p>
        </p:txBody>
      </p:sp>
      <p:sp>
        <p:nvSpPr>
          <p:cNvPr id="20496" name="Text Box 21"/>
          <p:cNvSpPr txBox="1">
            <a:spLocks noChangeArrowheads="1"/>
          </p:cNvSpPr>
          <p:nvPr/>
        </p:nvSpPr>
        <p:spPr bwMode="auto">
          <a:xfrm>
            <a:off x="5943600" y="388620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600">
                <a:solidFill>
                  <a:srgbClr val="FF9966"/>
                </a:solidFill>
                <a:latin typeface="Times New Roman" pitchFamily="18" charset="0"/>
              </a:rPr>
              <a:t>urval 3 </a:t>
            </a:r>
          </a:p>
        </p:txBody>
      </p:sp>
      <p:sp>
        <p:nvSpPr>
          <p:cNvPr id="20497" name="Text Box 22"/>
          <p:cNvSpPr txBox="1">
            <a:spLocks noChangeArrowheads="1"/>
          </p:cNvSpPr>
          <p:nvPr/>
        </p:nvSpPr>
        <p:spPr bwMode="auto">
          <a:xfrm>
            <a:off x="5257800" y="487680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600">
                <a:solidFill>
                  <a:srgbClr val="FF9966"/>
                </a:solidFill>
                <a:latin typeface="Times New Roman" pitchFamily="18" charset="0"/>
              </a:rPr>
              <a:t>sample 4 </a:t>
            </a:r>
          </a:p>
        </p:txBody>
      </p:sp>
      <p:sp>
        <p:nvSpPr>
          <p:cNvPr id="20498" name="Text Box 23"/>
          <p:cNvSpPr txBox="1">
            <a:spLocks noChangeArrowheads="1"/>
          </p:cNvSpPr>
          <p:nvPr/>
        </p:nvSpPr>
        <p:spPr bwMode="auto">
          <a:xfrm>
            <a:off x="3657600" y="548640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600">
                <a:solidFill>
                  <a:srgbClr val="FF9966"/>
                </a:solidFill>
                <a:latin typeface="Times New Roman" pitchFamily="18" charset="0"/>
              </a:rPr>
              <a:t>urval 5 </a:t>
            </a:r>
          </a:p>
        </p:txBody>
      </p:sp>
      <p:graphicFrame>
        <p:nvGraphicFramePr>
          <p:cNvPr id="20499" name="Object 24"/>
          <p:cNvGraphicFramePr>
            <a:graphicFrameLocks noChangeAspect="1"/>
          </p:cNvGraphicFramePr>
          <p:nvPr/>
        </p:nvGraphicFramePr>
        <p:xfrm>
          <a:off x="6305550" y="2819400"/>
          <a:ext cx="495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3" name="Formel" r:id="rId5" imgW="164957" imgH="203024" progId="Equation.3">
                  <p:embed/>
                </p:oleObj>
              </mc:Choice>
              <mc:Fallback>
                <p:oleObj name="Formel" r:id="rId5" imgW="164957" imgH="203024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550" y="2819400"/>
                        <a:ext cx="495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0" name="Object 25"/>
          <p:cNvGraphicFramePr>
            <a:graphicFrameLocks noChangeAspect="1"/>
          </p:cNvGraphicFramePr>
          <p:nvPr/>
        </p:nvGraphicFramePr>
        <p:xfrm>
          <a:off x="6324600" y="4038600"/>
          <a:ext cx="495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4" name="Formel" r:id="rId7" imgW="164957" imgH="203024" progId="Equation.3">
                  <p:embed/>
                </p:oleObj>
              </mc:Choice>
              <mc:Fallback>
                <p:oleObj name="Formel" r:id="rId7" imgW="164957" imgH="203024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038600"/>
                        <a:ext cx="495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1" name="Object 26"/>
          <p:cNvGraphicFramePr>
            <a:graphicFrameLocks noChangeAspect="1"/>
          </p:cNvGraphicFramePr>
          <p:nvPr/>
        </p:nvGraphicFramePr>
        <p:xfrm>
          <a:off x="5562600" y="5029200"/>
          <a:ext cx="495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5" name="Formel" r:id="rId9" imgW="164957" imgH="203024" progId="Equation.3">
                  <p:embed/>
                </p:oleObj>
              </mc:Choice>
              <mc:Fallback>
                <p:oleObj name="Formel" r:id="rId9" imgW="164957" imgH="203024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029200"/>
                        <a:ext cx="495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2" name="Object 27"/>
          <p:cNvGraphicFramePr>
            <a:graphicFrameLocks noChangeAspect="1"/>
          </p:cNvGraphicFramePr>
          <p:nvPr/>
        </p:nvGraphicFramePr>
        <p:xfrm>
          <a:off x="3943350" y="5638800"/>
          <a:ext cx="495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6" name="Formel" r:id="rId11" imgW="164957" imgH="203024" progId="Equation.3">
                  <p:embed/>
                </p:oleObj>
              </mc:Choice>
              <mc:Fallback>
                <p:oleObj name="Formel" r:id="rId11" imgW="164957" imgH="203024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5638800"/>
                        <a:ext cx="495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3" name="Oval 28"/>
          <p:cNvSpPr>
            <a:spLocks noChangeArrowheads="1"/>
          </p:cNvSpPr>
          <p:nvPr/>
        </p:nvSpPr>
        <p:spPr bwMode="auto">
          <a:xfrm>
            <a:off x="893763" y="2759075"/>
            <a:ext cx="3048000" cy="2209800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0504" name="Text Box 29"/>
          <p:cNvSpPr txBox="1">
            <a:spLocks noChangeArrowheads="1"/>
          </p:cNvSpPr>
          <p:nvPr/>
        </p:nvSpPr>
        <p:spPr bwMode="auto">
          <a:xfrm>
            <a:off x="5003800" y="1916113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1600">
                <a:solidFill>
                  <a:srgbClr val="FF9966"/>
                </a:solidFill>
                <a:latin typeface="Times New Roman" pitchFamily="18" charset="0"/>
              </a:rPr>
              <a:t>urval 1 </a:t>
            </a:r>
          </a:p>
        </p:txBody>
      </p:sp>
      <p:sp>
        <p:nvSpPr>
          <p:cNvPr id="20505" name="Text Box 30"/>
          <p:cNvSpPr txBox="1">
            <a:spLocks noChangeArrowheads="1"/>
          </p:cNvSpPr>
          <p:nvPr/>
        </p:nvSpPr>
        <p:spPr bwMode="auto">
          <a:xfrm>
            <a:off x="1619250" y="3213100"/>
            <a:ext cx="17526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v-SE" sz="2400">
                <a:solidFill>
                  <a:srgbClr val="FF9966"/>
                </a:solidFill>
                <a:latin typeface="Times New Roman" pitchFamily="18" charset="0"/>
              </a:rPr>
              <a:t>Population</a:t>
            </a:r>
          </a:p>
          <a:p>
            <a:pPr algn="ctr" eaLnBrk="1" hangingPunct="1">
              <a:spcBef>
                <a:spcPct val="50000"/>
              </a:spcBef>
            </a:pPr>
            <a:r>
              <a:rPr lang="sv-SE" sz="2800">
                <a:solidFill>
                  <a:srgbClr val="FF9966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endParaRPr lang="sv-SE" sz="2800">
              <a:solidFill>
                <a:srgbClr val="FF9966"/>
              </a:solidFill>
              <a:latin typeface="Times New Roman" pitchFamily="18" charset="0"/>
            </a:endParaRPr>
          </a:p>
        </p:txBody>
      </p:sp>
      <p:sp>
        <p:nvSpPr>
          <p:cNvPr id="20506" name="Text Box 31"/>
          <p:cNvSpPr txBox="1">
            <a:spLocks noChangeArrowheads="1"/>
          </p:cNvSpPr>
          <p:nvPr/>
        </p:nvSpPr>
        <p:spPr bwMode="auto">
          <a:xfrm>
            <a:off x="1042988" y="765175"/>
            <a:ext cx="525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2800" b="1"/>
              <a:t>Urval </a:t>
            </a:r>
            <a:r>
              <a:rPr lang="sv-SE" sz="2400" b="1"/>
              <a:t>(olika typer av urval!)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v-SE" sz="3400" smtClean="0"/>
              <a:t>Förklaring symboler</a:t>
            </a:r>
            <a:br>
              <a:rPr lang="sv-SE" sz="3400" smtClean="0"/>
            </a:br>
            <a:endParaRPr lang="en-US" sz="3400" smtClean="0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sv-SE" sz="2000" smtClean="0"/>
              <a:t>Population</a:t>
            </a:r>
          </a:p>
          <a:p>
            <a:pPr eaLnBrk="1" hangingPunct="1">
              <a:buFontTx/>
              <a:buChar char="-"/>
            </a:pPr>
            <a:r>
              <a:rPr lang="sv-SE" sz="2000" smtClean="0"/>
              <a:t>µ (medelvärde)</a:t>
            </a:r>
          </a:p>
          <a:p>
            <a:pPr eaLnBrk="1" hangingPunct="1">
              <a:buFontTx/>
              <a:buChar char="-"/>
            </a:pPr>
            <a:endParaRPr lang="sv-SE" sz="2000" smtClean="0"/>
          </a:p>
          <a:p>
            <a:pPr eaLnBrk="1" hangingPunct="1">
              <a:buFontTx/>
              <a:buChar char="-"/>
            </a:pPr>
            <a:r>
              <a:rPr lang="sv-SE" sz="2000" smtClean="0"/>
              <a:t>   (Varians)</a:t>
            </a:r>
          </a:p>
          <a:p>
            <a:pPr eaLnBrk="1" hangingPunct="1">
              <a:buFontTx/>
              <a:buNone/>
            </a:pPr>
            <a:endParaRPr lang="sv-SE" sz="2000" smtClean="0"/>
          </a:p>
          <a:p>
            <a:pPr eaLnBrk="1" hangingPunct="1">
              <a:buFontTx/>
              <a:buChar char="-"/>
            </a:pPr>
            <a:r>
              <a:rPr lang="sv-SE" sz="2600" smtClean="0"/>
              <a:t>            </a:t>
            </a:r>
            <a:r>
              <a:rPr lang="sv-SE" sz="2000" smtClean="0"/>
              <a:t>(Standardavvikelse)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sv-SE" sz="2000" smtClean="0"/>
              <a:t>Prov, Urval</a:t>
            </a:r>
          </a:p>
          <a:p>
            <a:pPr eaLnBrk="1" hangingPunct="1">
              <a:buFontTx/>
              <a:buChar char="-"/>
            </a:pPr>
            <a:r>
              <a:rPr lang="sv-SE" sz="2000" smtClean="0"/>
              <a:t>   (medelvärde)</a:t>
            </a:r>
          </a:p>
          <a:p>
            <a:pPr eaLnBrk="1" hangingPunct="1">
              <a:buFontTx/>
              <a:buNone/>
            </a:pPr>
            <a:endParaRPr lang="sv-SE" sz="2000" smtClean="0"/>
          </a:p>
          <a:p>
            <a:pPr eaLnBrk="1" hangingPunct="1">
              <a:buFontTx/>
              <a:buChar char="-"/>
            </a:pPr>
            <a:r>
              <a:rPr lang="sv-SE" sz="2000" smtClean="0"/>
              <a:t>S</a:t>
            </a:r>
            <a:r>
              <a:rPr lang="sv-SE" sz="2000" baseline="30000" smtClean="0"/>
              <a:t>2 </a:t>
            </a:r>
            <a:r>
              <a:rPr lang="sv-SE" sz="2000" smtClean="0"/>
              <a:t>(Varians)</a:t>
            </a:r>
          </a:p>
          <a:p>
            <a:pPr eaLnBrk="1" hangingPunct="1">
              <a:buFontTx/>
              <a:buChar char="-"/>
            </a:pPr>
            <a:endParaRPr lang="sv-SE" sz="2000" smtClean="0"/>
          </a:p>
          <a:p>
            <a:pPr eaLnBrk="1" hangingPunct="1">
              <a:buFontTx/>
              <a:buChar char="-"/>
            </a:pPr>
            <a:r>
              <a:rPr lang="sv-SE" sz="2000" smtClean="0"/>
              <a:t>             (Standardavvikelse)</a:t>
            </a:r>
          </a:p>
          <a:p>
            <a:pPr eaLnBrk="1" hangingPunct="1">
              <a:buFontTx/>
              <a:buChar char="-"/>
            </a:pPr>
            <a:endParaRPr lang="sv-SE" sz="2000" smtClean="0"/>
          </a:p>
          <a:p>
            <a:pPr eaLnBrk="1" hangingPunct="1">
              <a:buFontTx/>
              <a:buChar char="-"/>
            </a:pPr>
            <a:endParaRPr lang="sv-SE" sz="2000" smtClean="0"/>
          </a:p>
          <a:p>
            <a:pPr eaLnBrk="1" hangingPunct="1">
              <a:buFontTx/>
              <a:buChar char="-"/>
            </a:pPr>
            <a:endParaRPr lang="sv-SE" sz="2000" smtClean="0"/>
          </a:p>
          <a:p>
            <a:pPr eaLnBrk="1" hangingPunct="1">
              <a:buFontTx/>
              <a:buChar char="-"/>
            </a:pPr>
            <a:endParaRPr lang="en-US" sz="2600" smtClean="0"/>
          </a:p>
        </p:txBody>
      </p:sp>
      <p:graphicFrame>
        <p:nvGraphicFramePr>
          <p:cNvPr id="21509" name="Object 6"/>
          <p:cNvGraphicFramePr>
            <a:graphicFrameLocks noChangeAspect="1"/>
          </p:cNvGraphicFramePr>
          <p:nvPr/>
        </p:nvGraphicFramePr>
        <p:xfrm>
          <a:off x="5076825" y="2133600"/>
          <a:ext cx="330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7" name="Equation" r:id="rId3" imgW="139579" imgH="164957" progId="Equation.3">
                  <p:embed/>
                </p:oleObj>
              </mc:Choice>
              <mc:Fallback>
                <p:oleObj name="Equation" r:id="rId3" imgW="139579" imgH="164957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133600"/>
                        <a:ext cx="330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7"/>
          <p:cNvGraphicFramePr>
            <a:graphicFrameLocks noChangeAspect="1"/>
          </p:cNvGraphicFramePr>
          <p:nvPr/>
        </p:nvGraphicFramePr>
        <p:xfrm>
          <a:off x="900113" y="2781300"/>
          <a:ext cx="4794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8" name="Equation" r:id="rId5" imgW="203024" imgH="203024" progId="Equation.3">
                  <p:embed/>
                </p:oleObj>
              </mc:Choice>
              <mc:Fallback>
                <p:oleObj name="Equation" r:id="rId5" imgW="203024" imgH="203024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781300"/>
                        <a:ext cx="4794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8"/>
          <p:cNvGraphicFramePr>
            <a:graphicFrameLocks noChangeAspect="1"/>
          </p:cNvGraphicFramePr>
          <p:nvPr/>
        </p:nvGraphicFramePr>
        <p:xfrm>
          <a:off x="900113" y="3500438"/>
          <a:ext cx="14081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9" name="Equation" r:id="rId7" imgW="596641" imgH="253890" progId="Equation.3">
                  <p:embed/>
                </p:oleObj>
              </mc:Choice>
              <mc:Fallback>
                <p:oleObj name="Equation" r:id="rId7" imgW="596641" imgH="25389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500438"/>
                        <a:ext cx="1408112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9"/>
          <p:cNvGraphicFramePr>
            <a:graphicFrameLocks noChangeAspect="1"/>
          </p:cNvGraphicFramePr>
          <p:nvPr/>
        </p:nvGraphicFramePr>
        <p:xfrm>
          <a:off x="5148263" y="3429000"/>
          <a:ext cx="134778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0" name="Equation" r:id="rId9" imgW="571252" imgH="253890" progId="Equation.3">
                  <p:embed/>
                </p:oleObj>
              </mc:Choice>
              <mc:Fallback>
                <p:oleObj name="Equation" r:id="rId9" imgW="571252" imgH="25389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3429000"/>
                        <a:ext cx="134778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Urvalsfördelning </a:t>
            </a:r>
            <a:r>
              <a:rPr lang="sv-SE" sz="2000" smtClean="0"/>
              <a:t>(Skål med sifferlappar!)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457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en-US" sz="3000"/>
          </a:p>
        </p:txBody>
      </p:sp>
      <p:sp>
        <p:nvSpPr>
          <p:cNvPr id="22532" name="Freeform 5"/>
          <p:cNvSpPr>
            <a:spLocks/>
          </p:cNvSpPr>
          <p:nvPr/>
        </p:nvSpPr>
        <p:spPr bwMode="auto">
          <a:xfrm>
            <a:off x="2895600" y="1916113"/>
            <a:ext cx="2849563" cy="1025525"/>
          </a:xfrm>
          <a:custGeom>
            <a:avLst/>
            <a:gdLst>
              <a:gd name="T0" fmla="*/ 0 w 1795"/>
              <a:gd name="T1" fmla="*/ 1139470819 h 893"/>
              <a:gd name="T2" fmla="*/ 977820797 w 1795"/>
              <a:gd name="T3" fmla="*/ 936370932 h 893"/>
              <a:gd name="T4" fmla="*/ 2147483647 w 1795"/>
              <a:gd name="T5" fmla="*/ 1318368 h 893"/>
              <a:gd name="T6" fmla="*/ 2147483647 w 1795"/>
              <a:gd name="T7" fmla="*/ 945602954 h 893"/>
              <a:gd name="T8" fmla="*/ 2147483647 w 1795"/>
              <a:gd name="T9" fmla="*/ 1177717274 h 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95" h="893">
                <a:moveTo>
                  <a:pt x="0" y="864"/>
                </a:moveTo>
                <a:cubicBezTo>
                  <a:pt x="116" y="859"/>
                  <a:pt x="237" y="854"/>
                  <a:pt x="388" y="710"/>
                </a:cubicBezTo>
                <a:cubicBezTo>
                  <a:pt x="538" y="567"/>
                  <a:pt x="741" y="0"/>
                  <a:pt x="905" y="1"/>
                </a:cubicBezTo>
                <a:cubicBezTo>
                  <a:pt x="1069" y="3"/>
                  <a:pt x="1224" y="568"/>
                  <a:pt x="1372" y="717"/>
                </a:cubicBezTo>
                <a:cubicBezTo>
                  <a:pt x="1520" y="866"/>
                  <a:pt x="1707" y="856"/>
                  <a:pt x="1795" y="8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2133600" y="30480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4343400" y="1600200"/>
            <a:ext cx="0" cy="1600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>
            <a:off x="3352800" y="28194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2536" name="Line 9"/>
          <p:cNvSpPr>
            <a:spLocks noChangeShapeType="1"/>
          </p:cNvSpPr>
          <p:nvPr/>
        </p:nvSpPr>
        <p:spPr bwMode="auto">
          <a:xfrm>
            <a:off x="5257800" y="28194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2537" name="Text Box 10"/>
          <p:cNvSpPr txBox="1">
            <a:spLocks noChangeArrowheads="1"/>
          </p:cNvSpPr>
          <p:nvPr/>
        </p:nvSpPr>
        <p:spPr bwMode="auto">
          <a:xfrm>
            <a:off x="4191000" y="30480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sv-SE" sz="2400">
                <a:latin typeface="Times New Roman" pitchFamily="18" charset="0"/>
              </a:rPr>
              <a:t>μ</a:t>
            </a:r>
            <a:endParaRPr lang="sv-SE"/>
          </a:p>
        </p:txBody>
      </p:sp>
      <p:sp>
        <p:nvSpPr>
          <p:cNvPr id="22538" name="Text Box 11"/>
          <p:cNvSpPr txBox="1">
            <a:spLocks noChangeArrowheads="1"/>
          </p:cNvSpPr>
          <p:nvPr/>
        </p:nvSpPr>
        <p:spPr bwMode="auto">
          <a:xfrm>
            <a:off x="5508625" y="1773238"/>
            <a:ext cx="27432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sv-SE" sz="1600">
                <a:latin typeface="Times New Roman" pitchFamily="18" charset="0"/>
              </a:rPr>
              <a:t>Urvalsfördelning för  </a:t>
            </a:r>
            <a:endParaRPr lang="sv-SE"/>
          </a:p>
        </p:txBody>
      </p:sp>
      <p:sp>
        <p:nvSpPr>
          <p:cNvPr id="22539" name="Rectangle 12"/>
          <p:cNvSpPr>
            <a:spLocks noChangeArrowheads="1"/>
          </p:cNvSpPr>
          <p:nvPr/>
        </p:nvSpPr>
        <p:spPr bwMode="auto">
          <a:xfrm>
            <a:off x="4491038" y="3348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v-SE"/>
          </a:p>
        </p:txBody>
      </p:sp>
      <p:graphicFrame>
        <p:nvGraphicFramePr>
          <p:cNvPr id="22540" name="Object 13"/>
          <p:cNvGraphicFramePr>
            <a:graphicFrameLocks noChangeAspect="1"/>
          </p:cNvGraphicFramePr>
          <p:nvPr/>
        </p:nvGraphicFramePr>
        <p:xfrm>
          <a:off x="7740650" y="1773238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5" name="Formel" r:id="rId3" imgW="177646" imgH="190335" progId="Equation.3">
                  <p:embed/>
                </p:oleObj>
              </mc:Choice>
              <mc:Fallback>
                <p:oleObj name="Formel" r:id="rId3" imgW="177646" imgH="190335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1773238"/>
                        <a:ext cx="30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1" name="Line 14"/>
          <p:cNvSpPr>
            <a:spLocks noChangeShapeType="1"/>
          </p:cNvSpPr>
          <p:nvPr/>
        </p:nvSpPr>
        <p:spPr bwMode="auto">
          <a:xfrm flipH="1">
            <a:off x="4787900" y="1844675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4510088" y="3357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v-SE"/>
          </a:p>
        </p:txBody>
      </p:sp>
      <p:graphicFrame>
        <p:nvGraphicFramePr>
          <p:cNvPr id="22543" name="Object 16"/>
          <p:cNvGraphicFramePr>
            <a:graphicFrameLocks noChangeAspect="1"/>
          </p:cNvGraphicFramePr>
          <p:nvPr/>
        </p:nvGraphicFramePr>
        <p:xfrm>
          <a:off x="2971800" y="3962400"/>
          <a:ext cx="330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6" name="Formel" r:id="rId5" imgW="139579" imgH="164957" progId="Equation.3">
                  <p:embed/>
                </p:oleObj>
              </mc:Choice>
              <mc:Fallback>
                <p:oleObj name="Formel" r:id="rId5" imgW="139579" imgH="164957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962400"/>
                        <a:ext cx="330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4" name="Object 17"/>
          <p:cNvGraphicFramePr>
            <a:graphicFrameLocks noChangeAspect="1"/>
          </p:cNvGraphicFramePr>
          <p:nvPr/>
        </p:nvGraphicFramePr>
        <p:xfrm>
          <a:off x="4038600" y="3962400"/>
          <a:ext cx="330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7" name="Formel" r:id="rId7" imgW="139579" imgH="164957" progId="Equation.3">
                  <p:embed/>
                </p:oleObj>
              </mc:Choice>
              <mc:Fallback>
                <p:oleObj name="Formel" r:id="rId7" imgW="139579" imgH="164957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962400"/>
                        <a:ext cx="330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5" name="Object 18"/>
          <p:cNvGraphicFramePr>
            <a:graphicFrameLocks noChangeAspect="1"/>
          </p:cNvGraphicFramePr>
          <p:nvPr/>
        </p:nvGraphicFramePr>
        <p:xfrm>
          <a:off x="4495800" y="4572000"/>
          <a:ext cx="330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8" name="Formel" r:id="rId9" imgW="139579" imgH="164957" progId="Equation.3">
                  <p:embed/>
                </p:oleObj>
              </mc:Choice>
              <mc:Fallback>
                <p:oleObj name="Formel" r:id="rId9" imgW="139579" imgH="164957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572000"/>
                        <a:ext cx="330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6" name="Object 19"/>
          <p:cNvGraphicFramePr>
            <a:graphicFrameLocks noChangeAspect="1"/>
          </p:cNvGraphicFramePr>
          <p:nvPr/>
        </p:nvGraphicFramePr>
        <p:xfrm>
          <a:off x="3581400" y="4495800"/>
          <a:ext cx="330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9" name="Formel" r:id="rId11" imgW="139579" imgH="164957" progId="Equation.3">
                  <p:embed/>
                </p:oleObj>
              </mc:Choice>
              <mc:Fallback>
                <p:oleObj name="Formel" r:id="rId11" imgW="139579" imgH="164957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495800"/>
                        <a:ext cx="330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7" name="Object 20"/>
          <p:cNvGraphicFramePr>
            <a:graphicFrameLocks noChangeAspect="1"/>
          </p:cNvGraphicFramePr>
          <p:nvPr/>
        </p:nvGraphicFramePr>
        <p:xfrm>
          <a:off x="5562600" y="4876800"/>
          <a:ext cx="330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0" name="Formel" r:id="rId13" imgW="139579" imgH="164957" progId="Equation.3">
                  <p:embed/>
                </p:oleObj>
              </mc:Choice>
              <mc:Fallback>
                <p:oleObj name="Formel" r:id="rId13" imgW="139579" imgH="164957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876800"/>
                        <a:ext cx="330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8" name="Object 21"/>
          <p:cNvGraphicFramePr>
            <a:graphicFrameLocks noChangeAspect="1"/>
          </p:cNvGraphicFramePr>
          <p:nvPr/>
        </p:nvGraphicFramePr>
        <p:xfrm>
          <a:off x="3657600" y="3429000"/>
          <a:ext cx="330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1" name="Formel" r:id="rId15" imgW="139579" imgH="164957" progId="Equation.3">
                  <p:embed/>
                </p:oleObj>
              </mc:Choice>
              <mc:Fallback>
                <p:oleObj name="Formel" r:id="rId15" imgW="139579" imgH="164957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429000"/>
                        <a:ext cx="330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9" name="Object 22"/>
          <p:cNvGraphicFramePr>
            <a:graphicFrameLocks noChangeAspect="1"/>
          </p:cNvGraphicFramePr>
          <p:nvPr/>
        </p:nvGraphicFramePr>
        <p:xfrm>
          <a:off x="3810000" y="5105400"/>
          <a:ext cx="330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2" name="Formel" r:id="rId17" imgW="139579" imgH="164957" progId="Equation.3">
                  <p:embed/>
                </p:oleObj>
              </mc:Choice>
              <mc:Fallback>
                <p:oleObj name="Formel" r:id="rId17" imgW="139579" imgH="164957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105400"/>
                        <a:ext cx="330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0" name="Object 23"/>
          <p:cNvGraphicFramePr>
            <a:graphicFrameLocks noChangeAspect="1"/>
          </p:cNvGraphicFramePr>
          <p:nvPr/>
        </p:nvGraphicFramePr>
        <p:xfrm>
          <a:off x="4648200" y="3276600"/>
          <a:ext cx="330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3" name="Formel" r:id="rId19" imgW="139579" imgH="164957" progId="Equation.3">
                  <p:embed/>
                </p:oleObj>
              </mc:Choice>
              <mc:Fallback>
                <p:oleObj name="Formel" r:id="rId19" imgW="139579" imgH="164957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276600"/>
                        <a:ext cx="330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1" name="Object 24"/>
          <p:cNvGraphicFramePr>
            <a:graphicFrameLocks noChangeAspect="1"/>
          </p:cNvGraphicFramePr>
          <p:nvPr/>
        </p:nvGraphicFramePr>
        <p:xfrm>
          <a:off x="3505200" y="5486400"/>
          <a:ext cx="330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4" name="Formel" r:id="rId21" imgW="139579" imgH="164957" progId="Equation.3">
                  <p:embed/>
                </p:oleObj>
              </mc:Choice>
              <mc:Fallback>
                <p:oleObj name="Formel" r:id="rId21" imgW="139579" imgH="164957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86400"/>
                        <a:ext cx="330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2" name="Object 25"/>
          <p:cNvGraphicFramePr>
            <a:graphicFrameLocks noChangeAspect="1"/>
          </p:cNvGraphicFramePr>
          <p:nvPr/>
        </p:nvGraphicFramePr>
        <p:xfrm>
          <a:off x="4343400" y="5257800"/>
          <a:ext cx="330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5" name="Formel" r:id="rId23" imgW="139579" imgH="164957" progId="Equation.3">
                  <p:embed/>
                </p:oleObj>
              </mc:Choice>
              <mc:Fallback>
                <p:oleObj name="Formel" r:id="rId23" imgW="139579" imgH="164957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257800"/>
                        <a:ext cx="330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3" name="Object 26"/>
          <p:cNvGraphicFramePr>
            <a:graphicFrameLocks noChangeAspect="1"/>
          </p:cNvGraphicFramePr>
          <p:nvPr/>
        </p:nvGraphicFramePr>
        <p:xfrm>
          <a:off x="4724400" y="3733800"/>
          <a:ext cx="330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6" name="Formel" r:id="rId25" imgW="139579" imgH="164957" progId="Equation.3">
                  <p:embed/>
                </p:oleObj>
              </mc:Choice>
              <mc:Fallback>
                <p:oleObj name="Formel" r:id="rId25" imgW="139579" imgH="164957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733800"/>
                        <a:ext cx="330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4" name="Freeform 27"/>
          <p:cNvSpPr>
            <a:spLocks/>
          </p:cNvSpPr>
          <p:nvPr/>
        </p:nvSpPr>
        <p:spPr bwMode="auto">
          <a:xfrm>
            <a:off x="2884488" y="2801938"/>
            <a:ext cx="498475" cy="250825"/>
          </a:xfrm>
          <a:custGeom>
            <a:avLst/>
            <a:gdLst>
              <a:gd name="T0" fmla="*/ 705643750 w 314"/>
              <a:gd name="T1" fmla="*/ 5040313 h 158"/>
              <a:gd name="T2" fmla="*/ 728325950 w 314"/>
              <a:gd name="T3" fmla="*/ 95765938 h 158"/>
              <a:gd name="T4" fmla="*/ 735885625 w 314"/>
              <a:gd name="T5" fmla="*/ 216733438 h 158"/>
              <a:gd name="T6" fmla="*/ 720764688 w 314"/>
              <a:gd name="T7" fmla="*/ 171370625 h 158"/>
              <a:gd name="T8" fmla="*/ 720764688 w 314"/>
              <a:gd name="T9" fmla="*/ 360383138 h 158"/>
              <a:gd name="T10" fmla="*/ 297378438 w 314"/>
              <a:gd name="T11" fmla="*/ 365423450 h 158"/>
              <a:gd name="T12" fmla="*/ 40322500 w 314"/>
              <a:gd name="T13" fmla="*/ 360383138 h 158"/>
              <a:gd name="T14" fmla="*/ 25201563 w 314"/>
              <a:gd name="T15" fmla="*/ 171370625 h 158"/>
              <a:gd name="T16" fmla="*/ 63004700 w 314"/>
              <a:gd name="T17" fmla="*/ 171370625 h 158"/>
              <a:gd name="T18" fmla="*/ 229335013 w 314"/>
              <a:gd name="T19" fmla="*/ 156249688 h 158"/>
              <a:gd name="T20" fmla="*/ 501511888 w 314"/>
              <a:gd name="T21" fmla="*/ 88206263 h 158"/>
              <a:gd name="T22" fmla="*/ 705643750 w 314"/>
              <a:gd name="T23" fmla="*/ 5040313 h 1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4" h="158">
                <a:moveTo>
                  <a:pt x="280" y="2"/>
                </a:moveTo>
                <a:cubicBezTo>
                  <a:pt x="294" y="0"/>
                  <a:pt x="288" y="31"/>
                  <a:pt x="289" y="38"/>
                </a:cubicBezTo>
                <a:cubicBezTo>
                  <a:pt x="291" y="52"/>
                  <a:pt x="293" y="81"/>
                  <a:pt x="292" y="86"/>
                </a:cubicBezTo>
                <a:cubicBezTo>
                  <a:pt x="292" y="104"/>
                  <a:pt x="288" y="59"/>
                  <a:pt x="286" y="68"/>
                </a:cubicBezTo>
                <a:cubicBezTo>
                  <a:pt x="286" y="71"/>
                  <a:pt x="314" y="130"/>
                  <a:pt x="286" y="143"/>
                </a:cubicBezTo>
                <a:cubicBezTo>
                  <a:pt x="258" y="156"/>
                  <a:pt x="163" y="145"/>
                  <a:pt x="118" y="145"/>
                </a:cubicBezTo>
                <a:cubicBezTo>
                  <a:pt x="25" y="146"/>
                  <a:pt x="29" y="158"/>
                  <a:pt x="16" y="143"/>
                </a:cubicBezTo>
                <a:cubicBezTo>
                  <a:pt x="0" y="137"/>
                  <a:pt x="9" y="80"/>
                  <a:pt x="10" y="68"/>
                </a:cubicBezTo>
                <a:cubicBezTo>
                  <a:pt x="11" y="56"/>
                  <a:pt x="12" y="69"/>
                  <a:pt x="25" y="68"/>
                </a:cubicBezTo>
                <a:cubicBezTo>
                  <a:pt x="29" y="59"/>
                  <a:pt x="79" y="63"/>
                  <a:pt x="91" y="62"/>
                </a:cubicBezTo>
                <a:cubicBezTo>
                  <a:pt x="121" y="58"/>
                  <a:pt x="169" y="38"/>
                  <a:pt x="199" y="35"/>
                </a:cubicBezTo>
                <a:cubicBezTo>
                  <a:pt x="236" y="26"/>
                  <a:pt x="243" y="12"/>
                  <a:pt x="280" y="2"/>
                </a:cubicBezTo>
                <a:close/>
              </a:path>
            </a:pathLst>
          </a:custGeom>
          <a:solidFill>
            <a:schemeClr val="accent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2555" name="Freeform 28"/>
          <p:cNvSpPr>
            <a:spLocks/>
          </p:cNvSpPr>
          <p:nvPr/>
        </p:nvSpPr>
        <p:spPr bwMode="auto">
          <a:xfrm>
            <a:off x="5243513" y="2819400"/>
            <a:ext cx="498475" cy="246063"/>
          </a:xfrm>
          <a:custGeom>
            <a:avLst/>
            <a:gdLst>
              <a:gd name="T0" fmla="*/ 37803138 w 314"/>
              <a:gd name="T1" fmla="*/ 105846778 h 155"/>
              <a:gd name="T2" fmla="*/ 37803138 w 314"/>
              <a:gd name="T3" fmla="*/ 347782269 h 155"/>
              <a:gd name="T4" fmla="*/ 98286888 w 314"/>
              <a:gd name="T5" fmla="*/ 355343547 h 155"/>
              <a:gd name="T6" fmla="*/ 204133450 w 314"/>
              <a:gd name="T7" fmla="*/ 355343547 h 155"/>
              <a:gd name="T8" fmla="*/ 287297813 w 314"/>
              <a:gd name="T9" fmla="*/ 355343547 h 155"/>
              <a:gd name="T10" fmla="*/ 551915013 w 314"/>
              <a:gd name="T11" fmla="*/ 355343547 h 155"/>
              <a:gd name="T12" fmla="*/ 763608138 w 314"/>
              <a:gd name="T13" fmla="*/ 355343547 h 155"/>
              <a:gd name="T14" fmla="*/ 763608138 w 314"/>
              <a:gd name="T15" fmla="*/ 189012897 h 155"/>
              <a:gd name="T16" fmla="*/ 630039063 w 314"/>
              <a:gd name="T17" fmla="*/ 176411296 h 155"/>
              <a:gd name="T18" fmla="*/ 211693125 w 314"/>
              <a:gd name="T19" fmla="*/ 65524196 h 155"/>
              <a:gd name="T20" fmla="*/ 128528763 w 314"/>
              <a:gd name="T21" fmla="*/ 27722569 h 155"/>
              <a:gd name="T22" fmla="*/ 45362813 w 314"/>
              <a:gd name="T23" fmla="*/ 0 h 155"/>
              <a:gd name="T24" fmla="*/ 37803138 w 314"/>
              <a:gd name="T25" fmla="*/ 105846778 h 15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14" h="155">
                <a:moveTo>
                  <a:pt x="15" y="42"/>
                </a:moveTo>
                <a:cubicBezTo>
                  <a:pt x="18" y="82"/>
                  <a:pt x="0" y="104"/>
                  <a:pt x="15" y="138"/>
                </a:cubicBezTo>
                <a:cubicBezTo>
                  <a:pt x="18" y="155"/>
                  <a:pt x="28" y="140"/>
                  <a:pt x="39" y="141"/>
                </a:cubicBezTo>
                <a:cubicBezTo>
                  <a:pt x="50" y="142"/>
                  <a:pt x="69" y="141"/>
                  <a:pt x="81" y="141"/>
                </a:cubicBezTo>
                <a:cubicBezTo>
                  <a:pt x="97" y="141"/>
                  <a:pt x="100" y="134"/>
                  <a:pt x="114" y="141"/>
                </a:cubicBezTo>
                <a:cubicBezTo>
                  <a:pt x="150" y="141"/>
                  <a:pt x="186" y="136"/>
                  <a:pt x="219" y="141"/>
                </a:cubicBezTo>
                <a:cubicBezTo>
                  <a:pt x="259" y="136"/>
                  <a:pt x="258" y="144"/>
                  <a:pt x="303" y="141"/>
                </a:cubicBezTo>
                <a:cubicBezTo>
                  <a:pt x="314" y="135"/>
                  <a:pt x="312" y="84"/>
                  <a:pt x="303" y="75"/>
                </a:cubicBezTo>
                <a:cubicBezTo>
                  <a:pt x="284" y="57"/>
                  <a:pt x="272" y="79"/>
                  <a:pt x="250" y="70"/>
                </a:cubicBezTo>
                <a:cubicBezTo>
                  <a:pt x="195" y="46"/>
                  <a:pt x="139" y="44"/>
                  <a:pt x="84" y="26"/>
                </a:cubicBezTo>
                <a:cubicBezTo>
                  <a:pt x="72" y="23"/>
                  <a:pt x="61" y="18"/>
                  <a:pt x="51" y="11"/>
                </a:cubicBezTo>
                <a:cubicBezTo>
                  <a:pt x="38" y="3"/>
                  <a:pt x="14" y="8"/>
                  <a:pt x="18" y="0"/>
                </a:cubicBezTo>
                <a:cubicBezTo>
                  <a:pt x="9" y="12"/>
                  <a:pt x="7" y="28"/>
                  <a:pt x="15" y="42"/>
                </a:cubicBezTo>
                <a:close/>
              </a:path>
            </a:pathLst>
          </a:custGeom>
          <a:solidFill>
            <a:schemeClr val="accent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2556" name="Rectangle 29"/>
          <p:cNvSpPr>
            <a:spLocks noChangeArrowheads="1"/>
          </p:cNvSpPr>
          <p:nvPr/>
        </p:nvSpPr>
        <p:spPr bwMode="auto">
          <a:xfrm>
            <a:off x="407670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v-SE"/>
          </a:p>
        </p:txBody>
      </p:sp>
      <p:graphicFrame>
        <p:nvGraphicFramePr>
          <p:cNvPr id="22557" name="Object 30"/>
          <p:cNvGraphicFramePr>
            <a:graphicFrameLocks noChangeAspect="1"/>
          </p:cNvGraphicFramePr>
          <p:nvPr/>
        </p:nvGraphicFramePr>
        <p:xfrm>
          <a:off x="5719763" y="3182938"/>
          <a:ext cx="1131887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7" name="Equation" r:id="rId27" imgW="774364" imgH="418918" progId="Equation.3">
                  <p:embed/>
                </p:oleObj>
              </mc:Choice>
              <mc:Fallback>
                <p:oleObj name="Equation" r:id="rId27" imgW="774364" imgH="418918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9763" y="3182938"/>
                        <a:ext cx="1131887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8" name="Line 31"/>
          <p:cNvSpPr>
            <a:spLocks noChangeShapeType="1"/>
          </p:cNvSpPr>
          <p:nvPr/>
        </p:nvSpPr>
        <p:spPr bwMode="auto">
          <a:xfrm flipH="1" flipV="1">
            <a:off x="5257800" y="3048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2559" name="Rectangle 32"/>
          <p:cNvSpPr>
            <a:spLocks noChangeArrowheads="1"/>
          </p:cNvSpPr>
          <p:nvPr/>
        </p:nvSpPr>
        <p:spPr bwMode="auto">
          <a:xfrm>
            <a:off x="407670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sv-SE"/>
          </a:p>
        </p:txBody>
      </p:sp>
      <p:graphicFrame>
        <p:nvGraphicFramePr>
          <p:cNvPr id="22560" name="Object 33"/>
          <p:cNvGraphicFramePr>
            <a:graphicFrameLocks noChangeAspect="1"/>
          </p:cNvGraphicFramePr>
          <p:nvPr/>
        </p:nvGraphicFramePr>
        <p:xfrm>
          <a:off x="1943100" y="3182938"/>
          <a:ext cx="10731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8" name="Formel" r:id="rId29" imgW="774364" imgH="418918" progId="Equation.3">
                  <p:embed/>
                </p:oleObj>
              </mc:Choice>
              <mc:Fallback>
                <p:oleObj name="Formel" r:id="rId29" imgW="774364" imgH="418918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3182938"/>
                        <a:ext cx="107315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61" name="Line 34"/>
          <p:cNvSpPr>
            <a:spLocks noChangeShapeType="1"/>
          </p:cNvSpPr>
          <p:nvPr/>
        </p:nvSpPr>
        <p:spPr bwMode="auto">
          <a:xfrm flipV="1">
            <a:off x="3048000" y="3048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2562" name="AutoShape 35"/>
          <p:cNvSpPr>
            <a:spLocks/>
          </p:cNvSpPr>
          <p:nvPr/>
        </p:nvSpPr>
        <p:spPr bwMode="auto">
          <a:xfrm rot="-5400000">
            <a:off x="4152900" y="5067300"/>
            <a:ext cx="304800" cy="1905000"/>
          </a:xfrm>
          <a:prstGeom prst="leftBrace">
            <a:avLst>
              <a:gd name="adj1" fmla="val 52083"/>
              <a:gd name="adj2" fmla="val 50000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2563" name="Text Box 36"/>
          <p:cNvSpPr txBox="1">
            <a:spLocks noChangeArrowheads="1"/>
          </p:cNvSpPr>
          <p:nvPr/>
        </p:nvSpPr>
        <p:spPr bwMode="auto">
          <a:xfrm>
            <a:off x="2590800" y="6096000"/>
            <a:ext cx="3733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sv-SE" sz="1400">
                <a:solidFill>
                  <a:srgbClr val="CC0000"/>
                </a:solidFill>
                <a:latin typeface="Times New Roman" pitchFamily="18" charset="0"/>
              </a:rPr>
              <a:t>ca 95% of all sample means falls within this interval</a:t>
            </a:r>
            <a:endParaRPr lang="sv-SE"/>
          </a:p>
        </p:txBody>
      </p:sp>
      <p:sp>
        <p:nvSpPr>
          <p:cNvPr id="22564" name="Text Box 37"/>
          <p:cNvSpPr txBox="1">
            <a:spLocks noChangeArrowheads="1"/>
          </p:cNvSpPr>
          <p:nvPr/>
        </p:nvSpPr>
        <p:spPr bwMode="auto">
          <a:xfrm>
            <a:off x="6400800" y="4267200"/>
            <a:ext cx="2209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sv-SE" sz="1400">
                <a:solidFill>
                  <a:srgbClr val="CC0000"/>
                </a:solidFill>
                <a:latin typeface="Times New Roman" pitchFamily="18" charset="0"/>
              </a:rPr>
              <a:t>ca 2.5% av urvalen hamnar utanför denna sidan av gränsen (över)</a:t>
            </a:r>
            <a:endParaRPr lang="sv-SE"/>
          </a:p>
        </p:txBody>
      </p:sp>
      <p:sp>
        <p:nvSpPr>
          <p:cNvPr id="22565" name="Text Box 38"/>
          <p:cNvSpPr txBox="1">
            <a:spLocks noChangeArrowheads="1"/>
          </p:cNvSpPr>
          <p:nvPr/>
        </p:nvSpPr>
        <p:spPr bwMode="auto">
          <a:xfrm>
            <a:off x="457200" y="3429000"/>
            <a:ext cx="2209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sv-SE" sz="1400">
              <a:solidFill>
                <a:srgbClr val="CC0000"/>
              </a:solidFill>
              <a:latin typeface="Times New Roman" pitchFamily="18" charset="0"/>
            </a:endParaRPr>
          </a:p>
          <a:p>
            <a:pPr eaLnBrk="1" hangingPunct="1"/>
            <a:r>
              <a:rPr lang="sv-SE" sz="1400">
                <a:solidFill>
                  <a:srgbClr val="CC0000"/>
                </a:solidFill>
                <a:latin typeface="Times New Roman" pitchFamily="18" charset="0"/>
              </a:rPr>
              <a:t>ca 2.5% av urvalen hamnar utanför denna sidan av gränsen (under)</a:t>
            </a:r>
          </a:p>
        </p:txBody>
      </p:sp>
      <p:sp>
        <p:nvSpPr>
          <p:cNvPr id="22566" name="Line 39"/>
          <p:cNvSpPr>
            <a:spLocks noChangeShapeType="1"/>
          </p:cNvSpPr>
          <p:nvPr/>
        </p:nvSpPr>
        <p:spPr bwMode="auto">
          <a:xfrm flipH="1">
            <a:off x="5943600" y="4800600"/>
            <a:ext cx="381000" cy="2286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2567" name="Line 40"/>
          <p:cNvSpPr>
            <a:spLocks noChangeShapeType="1"/>
          </p:cNvSpPr>
          <p:nvPr/>
        </p:nvSpPr>
        <p:spPr bwMode="auto">
          <a:xfrm>
            <a:off x="2286000" y="3962400"/>
            <a:ext cx="609600" cy="76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graphicFrame>
        <p:nvGraphicFramePr>
          <p:cNvPr id="22568" name="Object 41"/>
          <p:cNvGraphicFramePr>
            <a:graphicFrameLocks noChangeAspect="1"/>
          </p:cNvGraphicFramePr>
          <p:nvPr/>
        </p:nvGraphicFramePr>
        <p:xfrm>
          <a:off x="6324600" y="2971800"/>
          <a:ext cx="2635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99" name="Formel" r:id="rId31" imgW="139579" imgH="164957" progId="Equation.3">
                  <p:embed/>
                </p:oleObj>
              </mc:Choice>
              <mc:Fallback>
                <p:oleObj name="Formel" r:id="rId31" imgW="139579" imgH="164957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971800"/>
                        <a:ext cx="2635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69" name="Line 42"/>
          <p:cNvSpPr>
            <a:spLocks noChangeShapeType="1"/>
          </p:cNvSpPr>
          <p:nvPr/>
        </p:nvSpPr>
        <p:spPr bwMode="auto">
          <a:xfrm>
            <a:off x="4356100" y="3429000"/>
            <a:ext cx="0" cy="23764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457200" y="7016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sv-SE" sz="3800">
                <a:solidFill>
                  <a:schemeClr val="tx2"/>
                </a:solidFill>
              </a:rPr>
              <a:t>Hypotes testning</a:t>
            </a: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1331913" y="1960563"/>
            <a:ext cx="7127875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sv-SE" sz="3000"/>
              <a:t>Hur sannolikt är det att slumpen förklarar skillnaden mellan det observerade värdet och värdet som specificerats i hypotesen?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sv-SE" sz="3000"/>
              <a:t>H</a:t>
            </a:r>
            <a:r>
              <a:rPr lang="sv-SE" sz="3000" baseline="-25000"/>
              <a:t>0</a:t>
            </a:r>
            <a:r>
              <a:rPr lang="sv-SE" sz="3000"/>
              <a:t>: Ingen Skillnad (oftast 0)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sv-SE" sz="3000"/>
              <a:t>H</a:t>
            </a:r>
            <a:r>
              <a:rPr lang="sv-SE" sz="3000" baseline="-25000"/>
              <a:t>1</a:t>
            </a:r>
            <a:r>
              <a:rPr lang="sv-SE" sz="3000"/>
              <a:t>: ”Gräns” för skillnad (t.ex. &lt;2,&gt;2)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4"/>
          <p:cNvSpPr>
            <a:spLocks/>
          </p:cNvSpPr>
          <p:nvPr/>
        </p:nvSpPr>
        <p:spPr bwMode="auto">
          <a:xfrm>
            <a:off x="2268538" y="1989138"/>
            <a:ext cx="4189412" cy="1204912"/>
          </a:xfrm>
          <a:custGeom>
            <a:avLst/>
            <a:gdLst>
              <a:gd name="T0" fmla="*/ 0 w 2638"/>
              <a:gd name="T1" fmla="*/ 1076214179 h 1349"/>
              <a:gd name="T2" fmla="*/ 1452711167 w 2638"/>
              <a:gd name="T3" fmla="*/ 884745713 h 1349"/>
              <a:gd name="T4" fmla="*/ 2147483647 w 2638"/>
              <a:gd name="T5" fmla="*/ 1595236 h 1349"/>
              <a:gd name="T6" fmla="*/ 2147483647 w 2638"/>
              <a:gd name="T7" fmla="*/ 892723677 h 1349"/>
              <a:gd name="T8" fmla="*/ 2147483647 w 2638"/>
              <a:gd name="T9" fmla="*/ 1070629961 h 13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38" h="1349">
                <a:moveTo>
                  <a:pt x="0" y="1349"/>
                </a:moveTo>
                <a:cubicBezTo>
                  <a:pt x="172" y="1341"/>
                  <a:pt x="352" y="1333"/>
                  <a:pt x="576" y="1109"/>
                </a:cubicBezTo>
                <a:cubicBezTo>
                  <a:pt x="800" y="885"/>
                  <a:pt x="1101" y="0"/>
                  <a:pt x="1345" y="2"/>
                </a:cubicBezTo>
                <a:cubicBezTo>
                  <a:pt x="1589" y="4"/>
                  <a:pt x="1824" y="896"/>
                  <a:pt x="2039" y="1119"/>
                </a:cubicBezTo>
                <a:cubicBezTo>
                  <a:pt x="2254" y="1342"/>
                  <a:pt x="2513" y="1296"/>
                  <a:pt x="2638" y="134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4579" name="Line 5"/>
          <p:cNvSpPr>
            <a:spLocks noChangeShapeType="1"/>
          </p:cNvSpPr>
          <p:nvPr/>
        </p:nvSpPr>
        <p:spPr bwMode="auto">
          <a:xfrm flipV="1">
            <a:off x="1887538" y="3338513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4035425" y="4722667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v-SE" sz="2000" dirty="0">
                <a:latin typeface="Times New Roman" pitchFamily="18" charset="0"/>
              </a:rPr>
              <a:t>H</a:t>
            </a:r>
            <a:r>
              <a:rPr lang="sv-SE" sz="2000" baseline="-25000" dirty="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24581" name="Object 7"/>
          <p:cNvGraphicFramePr>
            <a:graphicFrameLocks noChangeAspect="1"/>
          </p:cNvGraphicFramePr>
          <p:nvPr/>
        </p:nvGraphicFramePr>
        <p:xfrm>
          <a:off x="6870700" y="3563938"/>
          <a:ext cx="338138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7" name="Formel" r:id="rId3" imgW="139579" imgH="164957" progId="Equation.3">
                  <p:embed/>
                </p:oleObj>
              </mc:Choice>
              <mc:Fallback>
                <p:oleObj name="Formel" r:id="rId3" imgW="139579" imgH="164957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0700" y="3563938"/>
                        <a:ext cx="338138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Line 8"/>
          <p:cNvSpPr>
            <a:spLocks noChangeShapeType="1"/>
          </p:cNvSpPr>
          <p:nvPr/>
        </p:nvSpPr>
        <p:spPr bwMode="auto">
          <a:xfrm>
            <a:off x="4427538" y="3424238"/>
            <a:ext cx="1587" cy="80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4583" name="Line 9"/>
          <p:cNvSpPr>
            <a:spLocks noChangeShapeType="1"/>
          </p:cNvSpPr>
          <p:nvPr/>
        </p:nvSpPr>
        <p:spPr bwMode="auto">
          <a:xfrm>
            <a:off x="5718175" y="3155950"/>
            <a:ext cx="1588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4584" name="Line 10"/>
          <p:cNvSpPr>
            <a:spLocks noChangeShapeType="1"/>
          </p:cNvSpPr>
          <p:nvPr/>
        </p:nvSpPr>
        <p:spPr bwMode="auto">
          <a:xfrm>
            <a:off x="2981325" y="3155950"/>
            <a:ext cx="1588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4585" name="Freeform 11"/>
          <p:cNvSpPr>
            <a:spLocks/>
          </p:cNvSpPr>
          <p:nvPr/>
        </p:nvSpPr>
        <p:spPr bwMode="auto">
          <a:xfrm>
            <a:off x="2295525" y="4221163"/>
            <a:ext cx="4189413" cy="1349375"/>
          </a:xfrm>
          <a:custGeom>
            <a:avLst/>
            <a:gdLst>
              <a:gd name="T0" fmla="*/ 0 w 2638"/>
              <a:gd name="T1" fmla="*/ 1349750104 h 1349"/>
              <a:gd name="T2" fmla="*/ 1452711514 w 2638"/>
              <a:gd name="T3" fmla="*/ 1109616370 h 1349"/>
              <a:gd name="T4" fmla="*/ 2147483647 w 2638"/>
              <a:gd name="T5" fmla="*/ 2001556 h 1349"/>
              <a:gd name="T6" fmla="*/ 2147483647 w 2638"/>
              <a:gd name="T7" fmla="*/ 1119622150 h 1349"/>
              <a:gd name="T8" fmla="*/ 2147483647 w 2638"/>
              <a:gd name="T9" fmla="*/ 1342746158 h 13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38" h="1349">
                <a:moveTo>
                  <a:pt x="0" y="1349"/>
                </a:moveTo>
                <a:cubicBezTo>
                  <a:pt x="172" y="1341"/>
                  <a:pt x="352" y="1333"/>
                  <a:pt x="576" y="1109"/>
                </a:cubicBezTo>
                <a:cubicBezTo>
                  <a:pt x="800" y="885"/>
                  <a:pt x="1101" y="0"/>
                  <a:pt x="1345" y="2"/>
                </a:cubicBezTo>
                <a:cubicBezTo>
                  <a:pt x="1589" y="4"/>
                  <a:pt x="1824" y="896"/>
                  <a:pt x="2039" y="1119"/>
                </a:cubicBezTo>
                <a:cubicBezTo>
                  <a:pt x="2254" y="1342"/>
                  <a:pt x="2513" y="1296"/>
                  <a:pt x="2638" y="134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4586" name="Line 12"/>
          <p:cNvSpPr>
            <a:spLocks noChangeShapeType="1"/>
          </p:cNvSpPr>
          <p:nvPr/>
        </p:nvSpPr>
        <p:spPr bwMode="auto">
          <a:xfrm flipV="1">
            <a:off x="1914525" y="571500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4587" name="Text Box 13"/>
          <p:cNvSpPr txBox="1">
            <a:spLocks noChangeArrowheads="1"/>
          </p:cNvSpPr>
          <p:nvPr/>
        </p:nvSpPr>
        <p:spPr bwMode="auto">
          <a:xfrm>
            <a:off x="3995738" y="587692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v-SE" sz="2000"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24588" name="Object 14"/>
          <p:cNvGraphicFramePr>
            <a:graphicFrameLocks noChangeAspect="1"/>
          </p:cNvGraphicFramePr>
          <p:nvPr/>
        </p:nvGraphicFramePr>
        <p:xfrm>
          <a:off x="6877050" y="5876925"/>
          <a:ext cx="307975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8" name="Formel" r:id="rId5" imgW="126725" imgH="126725" progId="Equation.3">
                  <p:embed/>
                </p:oleObj>
              </mc:Choice>
              <mc:Fallback>
                <p:oleObj name="Formel" r:id="rId5" imgW="126725" imgH="126725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5876925"/>
                        <a:ext cx="307975" cy="17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9" name="Line 15"/>
          <p:cNvSpPr>
            <a:spLocks noChangeShapeType="1"/>
          </p:cNvSpPr>
          <p:nvPr/>
        </p:nvSpPr>
        <p:spPr bwMode="auto">
          <a:xfrm>
            <a:off x="4454525" y="5800725"/>
            <a:ext cx="1588" cy="80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4590" name="Line 16"/>
          <p:cNvSpPr>
            <a:spLocks noChangeShapeType="1"/>
          </p:cNvSpPr>
          <p:nvPr/>
        </p:nvSpPr>
        <p:spPr bwMode="auto">
          <a:xfrm>
            <a:off x="5724525" y="5445125"/>
            <a:ext cx="1588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4591" name="Line 17"/>
          <p:cNvSpPr>
            <a:spLocks noChangeShapeType="1"/>
          </p:cNvSpPr>
          <p:nvPr/>
        </p:nvSpPr>
        <p:spPr bwMode="auto">
          <a:xfrm>
            <a:off x="2987675" y="5445125"/>
            <a:ext cx="1588" cy="263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4592" name="Text Box 18"/>
          <p:cNvSpPr txBox="1">
            <a:spLocks noChangeArrowheads="1"/>
          </p:cNvSpPr>
          <p:nvPr/>
        </p:nvSpPr>
        <p:spPr bwMode="auto">
          <a:xfrm>
            <a:off x="5435600" y="5876925"/>
            <a:ext cx="649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v-SE">
                <a:latin typeface="Times New Roman" pitchFamily="18" charset="0"/>
              </a:rPr>
              <a:t>1,96</a:t>
            </a:r>
          </a:p>
        </p:txBody>
      </p:sp>
      <p:sp>
        <p:nvSpPr>
          <p:cNvPr id="24593" name="Text Box 19"/>
          <p:cNvSpPr txBox="1">
            <a:spLocks noChangeArrowheads="1"/>
          </p:cNvSpPr>
          <p:nvPr/>
        </p:nvSpPr>
        <p:spPr bwMode="auto">
          <a:xfrm>
            <a:off x="2555875" y="5876925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v-SE">
                <a:latin typeface="Times New Roman" pitchFamily="18" charset="0"/>
              </a:rPr>
              <a:t>-1,96</a:t>
            </a:r>
          </a:p>
        </p:txBody>
      </p:sp>
      <p:sp>
        <p:nvSpPr>
          <p:cNvPr id="98324" name="Line 20"/>
          <p:cNvSpPr>
            <a:spLocks noChangeShapeType="1"/>
          </p:cNvSpPr>
          <p:nvPr/>
        </p:nvSpPr>
        <p:spPr bwMode="auto">
          <a:xfrm>
            <a:off x="6149975" y="3392488"/>
            <a:ext cx="1588" cy="80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graphicFrame>
        <p:nvGraphicFramePr>
          <p:cNvPr id="9832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007580"/>
              </p:ext>
            </p:extLst>
          </p:nvPr>
        </p:nvGraphicFramePr>
        <p:xfrm>
          <a:off x="4191793" y="3628881"/>
          <a:ext cx="576263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9" name="Formel" r:id="rId7" imgW="253780" imgH="164957" progId="Equation.3">
                  <p:embed/>
                </p:oleObj>
              </mc:Choice>
              <mc:Fallback>
                <p:oleObj name="Formel" r:id="rId7" imgW="253780" imgH="164957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793" y="3628881"/>
                        <a:ext cx="576263" cy="21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26" name="Object 22"/>
          <p:cNvGraphicFramePr>
            <a:graphicFrameLocks noChangeAspect="1"/>
          </p:cNvGraphicFramePr>
          <p:nvPr/>
        </p:nvGraphicFramePr>
        <p:xfrm>
          <a:off x="6011863" y="5949950"/>
          <a:ext cx="542925" cy="17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0" name="Formel" r:id="rId9" imgW="241195" imgH="139639" progId="Equation.3">
                  <p:embed/>
                </p:oleObj>
              </mc:Choice>
              <mc:Fallback>
                <p:oleObj name="Formel" r:id="rId9" imgW="241195" imgH="139639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5949950"/>
                        <a:ext cx="542925" cy="17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27" name="Line 23"/>
          <p:cNvSpPr>
            <a:spLocks noChangeShapeType="1"/>
          </p:cNvSpPr>
          <p:nvPr/>
        </p:nvSpPr>
        <p:spPr bwMode="auto">
          <a:xfrm>
            <a:off x="6156325" y="5795963"/>
            <a:ext cx="1588" cy="80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4598" name="Freeform 24"/>
          <p:cNvSpPr>
            <a:spLocks/>
          </p:cNvSpPr>
          <p:nvPr/>
        </p:nvSpPr>
        <p:spPr bwMode="auto">
          <a:xfrm>
            <a:off x="5735638" y="5538788"/>
            <a:ext cx="796925" cy="184150"/>
          </a:xfrm>
          <a:custGeom>
            <a:avLst/>
            <a:gdLst>
              <a:gd name="T0" fmla="*/ 20161250 w 502"/>
              <a:gd name="T1" fmla="*/ 43151887 h 206"/>
              <a:gd name="T2" fmla="*/ 42843450 w 502"/>
              <a:gd name="T3" fmla="*/ 151032500 h 206"/>
              <a:gd name="T4" fmla="*/ 110886875 w 502"/>
              <a:gd name="T5" fmla="*/ 153430025 h 206"/>
              <a:gd name="T6" fmla="*/ 209173763 w 502"/>
              <a:gd name="T7" fmla="*/ 153430025 h 206"/>
              <a:gd name="T8" fmla="*/ 390625013 w 502"/>
              <a:gd name="T9" fmla="*/ 154229201 h 206"/>
              <a:gd name="T10" fmla="*/ 549394063 w 502"/>
              <a:gd name="T11" fmla="*/ 155827551 h 206"/>
              <a:gd name="T12" fmla="*/ 798890325 w 502"/>
              <a:gd name="T13" fmla="*/ 153430025 h 206"/>
              <a:gd name="T14" fmla="*/ 1237397513 w 502"/>
              <a:gd name="T15" fmla="*/ 147835799 h 206"/>
              <a:gd name="T16" fmla="*/ 1176913763 w 502"/>
              <a:gd name="T17" fmla="*/ 88701300 h 206"/>
              <a:gd name="T18" fmla="*/ 624998750 w 502"/>
              <a:gd name="T19" fmla="*/ 57536148 h 206"/>
              <a:gd name="T20" fmla="*/ 194052825 w 502"/>
              <a:gd name="T21" fmla="*/ 21575944 h 206"/>
              <a:gd name="T22" fmla="*/ 110886875 w 502"/>
              <a:gd name="T23" fmla="*/ 11986735 h 206"/>
              <a:gd name="T24" fmla="*/ 50403125 w 502"/>
              <a:gd name="T25" fmla="*/ 0 h 206"/>
              <a:gd name="T26" fmla="*/ 20161250 w 502"/>
              <a:gd name="T27" fmla="*/ 43151887 h 2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02" h="206">
                <a:moveTo>
                  <a:pt x="8" y="54"/>
                </a:moveTo>
                <a:cubicBezTo>
                  <a:pt x="11" y="94"/>
                  <a:pt x="2" y="155"/>
                  <a:pt x="17" y="189"/>
                </a:cubicBezTo>
                <a:cubicBezTo>
                  <a:pt x="20" y="206"/>
                  <a:pt x="33" y="191"/>
                  <a:pt x="44" y="192"/>
                </a:cubicBezTo>
                <a:cubicBezTo>
                  <a:pt x="55" y="193"/>
                  <a:pt x="65" y="192"/>
                  <a:pt x="83" y="192"/>
                </a:cubicBezTo>
                <a:cubicBezTo>
                  <a:pt x="99" y="192"/>
                  <a:pt x="141" y="186"/>
                  <a:pt x="155" y="193"/>
                </a:cubicBezTo>
                <a:cubicBezTo>
                  <a:pt x="191" y="193"/>
                  <a:pt x="185" y="190"/>
                  <a:pt x="218" y="195"/>
                </a:cubicBezTo>
                <a:cubicBezTo>
                  <a:pt x="245" y="193"/>
                  <a:pt x="272" y="194"/>
                  <a:pt x="317" y="192"/>
                </a:cubicBezTo>
                <a:cubicBezTo>
                  <a:pt x="362" y="190"/>
                  <a:pt x="466" y="199"/>
                  <a:pt x="491" y="185"/>
                </a:cubicBezTo>
                <a:cubicBezTo>
                  <a:pt x="502" y="179"/>
                  <a:pt x="476" y="120"/>
                  <a:pt x="467" y="111"/>
                </a:cubicBezTo>
                <a:cubicBezTo>
                  <a:pt x="448" y="93"/>
                  <a:pt x="270" y="81"/>
                  <a:pt x="248" y="72"/>
                </a:cubicBezTo>
                <a:cubicBezTo>
                  <a:pt x="193" y="48"/>
                  <a:pt x="132" y="45"/>
                  <a:pt x="77" y="27"/>
                </a:cubicBezTo>
                <a:cubicBezTo>
                  <a:pt x="65" y="24"/>
                  <a:pt x="54" y="22"/>
                  <a:pt x="44" y="15"/>
                </a:cubicBezTo>
                <a:cubicBezTo>
                  <a:pt x="31" y="7"/>
                  <a:pt x="16" y="8"/>
                  <a:pt x="20" y="0"/>
                </a:cubicBezTo>
                <a:cubicBezTo>
                  <a:pt x="11" y="12"/>
                  <a:pt x="0" y="40"/>
                  <a:pt x="8" y="54"/>
                </a:cubicBezTo>
                <a:close/>
              </a:path>
            </a:pathLst>
          </a:custGeom>
          <a:solidFill>
            <a:schemeClr val="accent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4599" name="Freeform 25"/>
          <p:cNvSpPr>
            <a:spLocks/>
          </p:cNvSpPr>
          <p:nvPr/>
        </p:nvSpPr>
        <p:spPr bwMode="auto">
          <a:xfrm>
            <a:off x="2246313" y="5543550"/>
            <a:ext cx="795337" cy="207963"/>
          </a:xfrm>
          <a:custGeom>
            <a:avLst/>
            <a:gdLst>
              <a:gd name="T0" fmla="*/ 1197072672 w 501"/>
              <a:gd name="T1" fmla="*/ 0 h 233"/>
              <a:gd name="T2" fmla="*/ 1197072672 w 501"/>
              <a:gd name="T3" fmla="*/ 157734134 h 233"/>
              <a:gd name="T4" fmla="*/ 796368874 w 501"/>
              <a:gd name="T5" fmla="*/ 166497141 h 233"/>
              <a:gd name="T6" fmla="*/ 40322475 w 501"/>
              <a:gd name="T7" fmla="*/ 155343898 h 233"/>
              <a:gd name="T8" fmla="*/ 100806187 w 501"/>
              <a:gd name="T9" fmla="*/ 100376510 h 233"/>
              <a:gd name="T10" fmla="*/ 561993697 w 501"/>
              <a:gd name="T11" fmla="*/ 83646646 h 233"/>
              <a:gd name="T12" fmla="*/ 819049473 w 501"/>
              <a:gd name="T13" fmla="*/ 62138095 h 233"/>
              <a:gd name="T14" fmla="*/ 1015621537 w 501"/>
              <a:gd name="T15" fmla="*/ 33458837 h 233"/>
              <a:gd name="T16" fmla="*/ 1197072672 w 501"/>
              <a:gd name="T17" fmla="*/ 0 h 23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01" h="233">
                <a:moveTo>
                  <a:pt x="475" y="0"/>
                </a:moveTo>
                <a:cubicBezTo>
                  <a:pt x="489" y="28"/>
                  <a:pt x="501" y="163"/>
                  <a:pt x="475" y="198"/>
                </a:cubicBezTo>
                <a:cubicBezTo>
                  <a:pt x="449" y="233"/>
                  <a:pt x="392" y="209"/>
                  <a:pt x="316" y="209"/>
                </a:cubicBezTo>
                <a:cubicBezTo>
                  <a:pt x="223" y="210"/>
                  <a:pt x="29" y="210"/>
                  <a:pt x="16" y="195"/>
                </a:cubicBezTo>
                <a:cubicBezTo>
                  <a:pt x="0" y="189"/>
                  <a:pt x="6" y="136"/>
                  <a:pt x="40" y="126"/>
                </a:cubicBezTo>
                <a:cubicBezTo>
                  <a:pt x="74" y="111"/>
                  <a:pt x="176" y="113"/>
                  <a:pt x="223" y="105"/>
                </a:cubicBezTo>
                <a:cubicBezTo>
                  <a:pt x="227" y="96"/>
                  <a:pt x="313" y="79"/>
                  <a:pt x="325" y="78"/>
                </a:cubicBezTo>
                <a:cubicBezTo>
                  <a:pt x="355" y="74"/>
                  <a:pt x="373" y="45"/>
                  <a:pt x="403" y="42"/>
                </a:cubicBezTo>
                <a:cubicBezTo>
                  <a:pt x="440" y="33"/>
                  <a:pt x="438" y="10"/>
                  <a:pt x="475" y="0"/>
                </a:cubicBezTo>
                <a:close/>
              </a:path>
            </a:pathLst>
          </a:custGeom>
          <a:solidFill>
            <a:schemeClr val="accent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4600" name="AutoShape 27"/>
          <p:cNvSpPr>
            <a:spLocks noChangeArrowheads="1"/>
          </p:cNvSpPr>
          <p:nvPr/>
        </p:nvSpPr>
        <p:spPr bwMode="auto">
          <a:xfrm>
            <a:off x="755650" y="3573463"/>
            <a:ext cx="431800" cy="17272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4601" name="Text Box 28"/>
          <p:cNvSpPr txBox="1">
            <a:spLocks noChangeArrowheads="1"/>
          </p:cNvSpPr>
          <p:nvPr/>
        </p:nvSpPr>
        <p:spPr bwMode="auto">
          <a:xfrm>
            <a:off x="1403350" y="3644900"/>
            <a:ext cx="1944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/>
              <a:t>Transformation</a:t>
            </a:r>
          </a:p>
        </p:txBody>
      </p:sp>
      <p:sp>
        <p:nvSpPr>
          <p:cNvPr id="24602" name="Rectangle 29"/>
          <p:cNvSpPr>
            <a:spLocks noChangeArrowheads="1"/>
          </p:cNvSpPr>
          <p:nvPr/>
        </p:nvSpPr>
        <p:spPr bwMode="auto">
          <a:xfrm>
            <a:off x="468313" y="404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sv-SE" sz="3800">
                <a:solidFill>
                  <a:schemeClr val="tx2"/>
                </a:solidFill>
              </a:rPr>
              <a:t>Hypotes testning </a:t>
            </a:r>
            <a:r>
              <a:rPr lang="sv-SE" sz="2800">
                <a:solidFill>
                  <a:schemeClr val="tx2"/>
                </a:solidFill>
              </a:rPr>
              <a:t>(transformation för att slippa ha tabeller för allt!)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3995738" y="2374107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v-SE" sz="2000" dirty="0">
                <a:latin typeface="Times New Roman" pitchFamily="18" charset="0"/>
              </a:rPr>
              <a:t>H</a:t>
            </a:r>
            <a:r>
              <a:rPr lang="sv-SE" sz="2000" baseline="-25000" dirty="0">
                <a:latin typeface="Times New Roman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4" grpId="0" animBg="1"/>
      <p:bldP spid="983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sv-SE" sz="3800">
                <a:solidFill>
                  <a:schemeClr val="tx2"/>
                </a:solidFill>
              </a:rPr>
              <a:t>Konfidensintervall</a:t>
            </a: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sv-SE" sz="3000" dirty="0"/>
              <a:t>Ett konfidensintervall ger ett mått på </a:t>
            </a:r>
            <a:r>
              <a:rPr lang="sv-SE" sz="3000" dirty="0" smtClean="0"/>
              <a:t>precisionen (tänk osäkerhet) av </a:t>
            </a:r>
            <a:r>
              <a:rPr lang="sv-SE" sz="3000" dirty="0"/>
              <a:t>skattningen.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sv-SE" sz="2100" dirty="0"/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sv-SE" sz="2100" dirty="0"/>
              <a:t>Tolkning av ett 95% </a:t>
            </a:r>
            <a:r>
              <a:rPr lang="sv-SE" sz="2100" dirty="0" err="1"/>
              <a:t>confidence</a:t>
            </a:r>
            <a:r>
              <a:rPr lang="sv-SE" sz="2100" dirty="0"/>
              <a:t> </a:t>
            </a:r>
            <a:r>
              <a:rPr lang="sv-SE" sz="2100" dirty="0" err="1"/>
              <a:t>interval</a:t>
            </a:r>
            <a:r>
              <a:rPr lang="sv-SE" sz="2100" dirty="0"/>
              <a:t>: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sv-SE" sz="2100" dirty="0"/>
              <a:t>”med 95% sannolikhet finns det okända uppskattade populationsvärdet (µ) inom dessa gränser”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Konfidensintervall II</a:t>
            </a:r>
          </a:p>
        </p:txBody>
      </p:sp>
      <p:sp>
        <p:nvSpPr>
          <p:cNvPr id="26627" name="Line 5"/>
          <p:cNvSpPr>
            <a:spLocks noChangeShapeType="1"/>
          </p:cNvSpPr>
          <p:nvPr/>
        </p:nvSpPr>
        <p:spPr bwMode="auto">
          <a:xfrm>
            <a:off x="2051050" y="3357563"/>
            <a:ext cx="5329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1979613" y="4362450"/>
            <a:ext cx="2663825" cy="925513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>
                <a:solidFill>
                  <a:srgbClr val="990000"/>
                </a:solidFill>
                <a:latin typeface="Arial" charset="0"/>
              </a:rPr>
              <a:t>(H</a:t>
            </a:r>
            <a:r>
              <a:rPr lang="sv-SE" baseline="-25000">
                <a:solidFill>
                  <a:srgbClr val="990000"/>
                </a:solidFill>
                <a:latin typeface="Arial" charset="0"/>
              </a:rPr>
              <a:t>0</a:t>
            </a:r>
            <a:r>
              <a:rPr lang="sv-SE">
                <a:solidFill>
                  <a:srgbClr val="990000"/>
                </a:solidFill>
                <a:latin typeface="Arial" charset="0"/>
              </a:rPr>
              <a:t>) Ingen skillnad mellan grupperna,  RR=1</a:t>
            </a: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5076825" y="4362450"/>
            <a:ext cx="2087563" cy="650875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>
                <a:solidFill>
                  <a:srgbClr val="990000"/>
                </a:solidFill>
                <a:latin typeface="Arial" charset="0"/>
              </a:rPr>
              <a:t>Observerad RR=1,8</a:t>
            </a:r>
          </a:p>
        </p:txBody>
      </p:sp>
      <p:sp>
        <p:nvSpPr>
          <p:cNvPr id="26630" name="Line 8"/>
          <p:cNvSpPr>
            <a:spLocks noChangeShapeType="1"/>
          </p:cNvSpPr>
          <p:nvPr/>
        </p:nvSpPr>
        <p:spPr bwMode="auto">
          <a:xfrm flipV="1">
            <a:off x="3203575" y="3716338"/>
            <a:ext cx="360363" cy="649287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 flipH="1" flipV="1">
            <a:off x="4787900" y="3644900"/>
            <a:ext cx="288925" cy="720725"/>
          </a:xfrm>
          <a:prstGeom prst="line">
            <a:avLst/>
          </a:prstGeom>
          <a:noFill/>
          <a:ln w="9525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5482" name="AutoShape 10"/>
          <p:cNvSpPr>
            <a:spLocks/>
          </p:cNvSpPr>
          <p:nvPr/>
        </p:nvSpPr>
        <p:spPr bwMode="auto">
          <a:xfrm rot="-5400000">
            <a:off x="4607719" y="2240757"/>
            <a:ext cx="215900" cy="1439862"/>
          </a:xfrm>
          <a:prstGeom prst="rightBrace">
            <a:avLst>
              <a:gd name="adj1" fmla="val 55576"/>
              <a:gd name="adj2" fmla="val 50000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05483" name="AutoShape 11"/>
          <p:cNvSpPr>
            <a:spLocks/>
          </p:cNvSpPr>
          <p:nvPr/>
        </p:nvSpPr>
        <p:spPr bwMode="auto">
          <a:xfrm rot="-5400000">
            <a:off x="4393407" y="1375568"/>
            <a:ext cx="647700" cy="2449513"/>
          </a:xfrm>
          <a:prstGeom prst="rightBrace">
            <a:avLst>
              <a:gd name="adj1" fmla="val 31516"/>
              <a:gd name="adj2" fmla="val 50000"/>
            </a:avLst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05484" name="AutoShape 12"/>
          <p:cNvSpPr>
            <a:spLocks noChangeArrowheads="1"/>
          </p:cNvSpPr>
          <p:nvPr/>
        </p:nvSpPr>
        <p:spPr bwMode="auto">
          <a:xfrm>
            <a:off x="4643438" y="3284538"/>
            <a:ext cx="144462" cy="144462"/>
          </a:xfrm>
          <a:prstGeom prst="diamond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3995738" y="3213100"/>
            <a:ext cx="0" cy="2159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5486" name="Line 14"/>
          <p:cNvSpPr>
            <a:spLocks noChangeShapeType="1"/>
          </p:cNvSpPr>
          <p:nvPr/>
        </p:nvSpPr>
        <p:spPr bwMode="auto">
          <a:xfrm>
            <a:off x="5435600" y="3213100"/>
            <a:ext cx="0" cy="2159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3492500" y="3213100"/>
            <a:ext cx="0" cy="2159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5940425" y="3213100"/>
            <a:ext cx="0" cy="2159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3635375" y="1909763"/>
            <a:ext cx="2808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>
                <a:solidFill>
                  <a:srgbClr val="FF6600"/>
                </a:solidFill>
                <a:latin typeface="Arial" charset="0"/>
              </a:rPr>
              <a:t>99% Konfidensintervall</a:t>
            </a:r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4211638" y="2565400"/>
            <a:ext cx="14398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>
                <a:solidFill>
                  <a:srgbClr val="008000"/>
                </a:solidFill>
                <a:latin typeface="Arial" charset="0"/>
              </a:rPr>
              <a:t>95% C I</a:t>
            </a:r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3995738" y="5294313"/>
            <a:ext cx="273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>
                <a:solidFill>
                  <a:srgbClr val="990000"/>
                </a:solidFill>
                <a:latin typeface="Arial" charset="0"/>
              </a:rPr>
              <a:t>0,01&lt;p&lt;0,05 (two-sided)</a:t>
            </a:r>
          </a:p>
        </p:txBody>
      </p:sp>
      <p:sp>
        <p:nvSpPr>
          <p:cNvPr id="26642" name="Line 20"/>
          <p:cNvSpPr>
            <a:spLocks noChangeShapeType="1"/>
          </p:cNvSpPr>
          <p:nvPr/>
        </p:nvSpPr>
        <p:spPr bwMode="auto">
          <a:xfrm>
            <a:off x="3708400" y="3357563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6643" name="Text Box 21"/>
          <p:cNvSpPr txBox="1">
            <a:spLocks noChangeArrowheads="1"/>
          </p:cNvSpPr>
          <p:nvPr/>
        </p:nvSpPr>
        <p:spPr bwMode="auto">
          <a:xfrm>
            <a:off x="3563938" y="3500438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>
                <a:latin typeface="Arial" charset="0"/>
              </a:rPr>
              <a:t>1</a:t>
            </a:r>
          </a:p>
        </p:txBody>
      </p:sp>
      <p:sp>
        <p:nvSpPr>
          <p:cNvPr id="26644" name="Text Box 22"/>
          <p:cNvSpPr txBox="1">
            <a:spLocks noChangeArrowheads="1"/>
          </p:cNvSpPr>
          <p:nvPr/>
        </p:nvSpPr>
        <p:spPr bwMode="auto">
          <a:xfrm>
            <a:off x="6877050" y="3573463"/>
            <a:ext cx="792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>
                <a:latin typeface="Arial" charset="0"/>
              </a:rPr>
              <a:t>RR</a:t>
            </a:r>
          </a:p>
        </p:txBody>
      </p:sp>
      <p:sp>
        <p:nvSpPr>
          <p:cNvPr id="26645" name="Text Box 23"/>
          <p:cNvSpPr txBox="1">
            <a:spLocks noChangeArrowheads="1"/>
          </p:cNvSpPr>
          <p:nvPr/>
        </p:nvSpPr>
        <p:spPr bwMode="auto">
          <a:xfrm>
            <a:off x="4932363" y="3500438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>
                <a:latin typeface="Arial" charset="0"/>
              </a:rPr>
              <a:t>2</a:t>
            </a:r>
          </a:p>
        </p:txBody>
      </p:sp>
      <p:sp>
        <p:nvSpPr>
          <p:cNvPr id="26646" name="Text Box 24"/>
          <p:cNvSpPr txBox="1">
            <a:spLocks noChangeArrowheads="1"/>
          </p:cNvSpPr>
          <p:nvPr/>
        </p:nvSpPr>
        <p:spPr bwMode="auto">
          <a:xfrm>
            <a:off x="6227763" y="3500438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>
                <a:latin typeface="Arial" charset="0"/>
              </a:rPr>
              <a:t>3</a:t>
            </a:r>
          </a:p>
        </p:txBody>
      </p:sp>
      <p:sp>
        <p:nvSpPr>
          <p:cNvPr id="26647" name="Line 25"/>
          <p:cNvSpPr>
            <a:spLocks noChangeShapeType="1"/>
          </p:cNvSpPr>
          <p:nvPr/>
        </p:nvSpPr>
        <p:spPr bwMode="auto">
          <a:xfrm>
            <a:off x="6372225" y="3357563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6648" name="Line 26"/>
          <p:cNvSpPr>
            <a:spLocks noChangeShapeType="1"/>
          </p:cNvSpPr>
          <p:nvPr/>
        </p:nvSpPr>
        <p:spPr bwMode="auto">
          <a:xfrm>
            <a:off x="5076825" y="3357563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9" grpId="0" animBg="1"/>
      <p:bldP spid="105481" grpId="0" animBg="1"/>
      <p:bldP spid="105482" grpId="0" animBg="1"/>
      <p:bldP spid="105483" grpId="0" animBg="1"/>
      <p:bldP spid="105484" grpId="0" animBg="1"/>
      <p:bldP spid="105485" grpId="0" animBg="1"/>
      <p:bldP spid="105486" grpId="0" animBg="1"/>
      <p:bldP spid="105487" grpId="0" animBg="1"/>
      <p:bldP spid="105488" grpId="0" animBg="1"/>
      <p:bldP spid="105489" grpId="0"/>
      <p:bldP spid="10549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Centrala principer kort!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smtClean="0"/>
              <a:t>För att slippa tusen tabeller så standardiserar man:</a:t>
            </a:r>
          </a:p>
          <a:p>
            <a:pPr eaLnBrk="1" hangingPunct="1"/>
            <a:endParaRPr lang="sv-SE" smtClean="0"/>
          </a:p>
          <a:p>
            <a:pPr eaLnBrk="1" hangingPunct="1"/>
            <a:endParaRPr lang="sv-SE" smtClean="0"/>
          </a:p>
          <a:p>
            <a:pPr eaLnBrk="1" hangingPunct="1"/>
            <a:r>
              <a:rPr lang="sv-SE" smtClean="0"/>
              <a:t>På följande sätt får man konfidensintervall:</a:t>
            </a:r>
          </a:p>
          <a:p>
            <a:pPr eaLnBrk="1" hangingPunct="1"/>
            <a:endParaRPr lang="sv-SE" smtClean="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1187450" y="2700338"/>
          <a:ext cx="5976938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6" name="Formel" r:id="rId3" imgW="1955800" imgH="419100" progId="Equation.3">
                  <p:embed/>
                </p:oleObj>
              </mc:Choice>
              <mc:Fallback>
                <p:oleObj name="Formel" r:id="rId3" imgW="19558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700338"/>
                        <a:ext cx="5976938" cy="1284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1116013" y="5013325"/>
          <a:ext cx="69850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7" name="Formel" r:id="rId5" imgW="2286000" imgH="228600" progId="Equation.3">
                  <p:embed/>
                </p:oleObj>
              </mc:Choice>
              <mc:Fallback>
                <p:oleObj name="Formel" r:id="rId5" imgW="22860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013325"/>
                        <a:ext cx="69850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Z-värde 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v-SE" dirty="0" smtClean="0"/>
                  <a:t>Z-värden beräknas genom formeln:</a:t>
                </a:r>
              </a:p>
              <a:p>
                <a:pPr marL="0" indent="0">
                  <a:buNone/>
                </a:pPr>
                <a:r>
                  <a:rPr lang="sv-SE" dirty="0"/>
                  <a:t> </a:t>
                </a:r>
                <a:r>
                  <a:rPr lang="sv-SE" dirty="0" smtClean="0"/>
                  <a:t>  </a:t>
                </a:r>
                <a14:m>
                  <m:oMath xmlns:m="http://schemas.openxmlformats.org/officeDocument/2006/math">
                    <m:r>
                      <a:rPr lang="sv-SE" b="0" i="1" smtClean="0">
                        <a:latin typeface="Cambria Math"/>
                      </a:rPr>
                      <m:t>𝑍</m:t>
                    </m:r>
                    <m:r>
                      <a:rPr lang="sv-SE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v-SE" b="0" i="1" smtClean="0">
                            <a:latin typeface="Cambria Math"/>
                          </a:rPr>
                          <m:t>𝑚𝑒𝑑𝑒𝑙𝑣</m:t>
                        </m:r>
                        <m:r>
                          <a:rPr lang="sv-SE" b="0" i="1" smtClean="0">
                            <a:latin typeface="Cambria Math"/>
                          </a:rPr>
                          <m:t>ä</m:t>
                        </m:r>
                        <m:r>
                          <a:rPr lang="sv-SE" b="0" i="1" smtClean="0">
                            <a:latin typeface="Cambria Math"/>
                          </a:rPr>
                          <m:t>𝑟𝑑𝑒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sv-SE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v-SE" i="1">
                                <a:latin typeface="Cambria Math"/>
                              </a:rPr>
                              <m:t>𝑉𝑎𝑟𝑖𝑎𝑛𝑠</m:t>
                            </m:r>
                          </m:e>
                        </m:rad>
                      </m:den>
                    </m:f>
                  </m:oMath>
                </a14:m>
                <a:endParaRPr lang="sv-SE" dirty="0" smtClean="0"/>
              </a:p>
              <a:p>
                <a:pPr marL="0" indent="0">
                  <a:buNone/>
                </a:pPr>
                <a:endParaRPr lang="sv-SE" dirty="0"/>
              </a:p>
              <a:p>
                <a:pPr marL="0" indent="0">
                  <a:buNone/>
                </a:pPr>
                <a:endParaRPr lang="sv-SE" dirty="0"/>
              </a:p>
            </p:txBody>
          </p:sp>
        </mc:Choice>
        <mc:Fallback xmlns="">
          <p:sp>
            <p:nvSpPr>
              <p:cNvPr id="3" name="Platshållare för innehål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01" t="-185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97128"/>
            <a:ext cx="6048672" cy="222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82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Exempel från verkligheten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92" t="12286" r="32851" b="5027"/>
          <a:stretch/>
        </p:blipFill>
        <p:spPr>
          <a:xfrm>
            <a:off x="1331640" y="1688807"/>
            <a:ext cx="5184576" cy="470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9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Hypotestestning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smtClean="0"/>
              <a:t>Nollhypotesen (H</a:t>
            </a:r>
            <a:r>
              <a:rPr lang="sv-SE" baseline="-25000" smtClean="0"/>
              <a:t>O</a:t>
            </a:r>
            <a:r>
              <a:rPr lang="sv-SE" smtClean="0"/>
              <a:t>) är ofta det samma som ingen skillnad.</a:t>
            </a:r>
          </a:p>
          <a:p>
            <a:pPr eaLnBrk="1" hangingPunct="1"/>
            <a:endParaRPr lang="sv-SE" smtClean="0"/>
          </a:p>
          <a:p>
            <a:pPr eaLnBrk="1" hangingPunct="1"/>
            <a:r>
              <a:rPr lang="sv-SE" smtClean="0"/>
              <a:t>Den alternativa hypotesen (H</a:t>
            </a:r>
            <a:r>
              <a:rPr lang="sv-SE" baseline="-25000" smtClean="0"/>
              <a:t>1</a:t>
            </a:r>
            <a:r>
              <a:rPr lang="sv-SE" smtClean="0"/>
              <a:t>) kan vara att värdet är större, mindre eller skiljt från H</a:t>
            </a:r>
            <a:r>
              <a:rPr lang="sv-SE" baseline="-25000" smtClean="0"/>
              <a:t>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P-värde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sz="2600" smtClean="0"/>
              <a:t>P-värdet anger hur stor sannolikheten är att vi observerar ett extremare värde förutsatt att H</a:t>
            </a:r>
            <a:r>
              <a:rPr lang="sv-SE" sz="2600" baseline="-25000" smtClean="0"/>
              <a:t>O</a:t>
            </a:r>
            <a:r>
              <a:rPr lang="sv-SE" sz="2600" smtClean="0"/>
              <a:t> är sann.</a:t>
            </a:r>
            <a:r>
              <a:rPr lang="sv-SE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sv-SE" sz="2600" smtClean="0"/>
          </a:p>
        </p:txBody>
      </p:sp>
      <p:sp>
        <p:nvSpPr>
          <p:cNvPr id="29700" name="Freeform 4"/>
          <p:cNvSpPr>
            <a:spLocks/>
          </p:cNvSpPr>
          <p:nvPr/>
        </p:nvSpPr>
        <p:spPr bwMode="auto">
          <a:xfrm>
            <a:off x="1371600" y="4267200"/>
            <a:ext cx="3048000" cy="749300"/>
          </a:xfrm>
          <a:custGeom>
            <a:avLst/>
            <a:gdLst>
              <a:gd name="T0" fmla="*/ 0 w 1920"/>
              <a:gd name="T1" fmla="*/ 1129030000 h 472"/>
              <a:gd name="T2" fmla="*/ 1209675000 w 1920"/>
              <a:gd name="T3" fmla="*/ 1008062500 h 472"/>
              <a:gd name="T4" fmla="*/ 2056447500 w 1920"/>
              <a:gd name="T5" fmla="*/ 40322500 h 472"/>
              <a:gd name="T6" fmla="*/ 2147483647 w 1920"/>
              <a:gd name="T7" fmla="*/ 766127500 h 472"/>
              <a:gd name="T8" fmla="*/ 2147483647 w 1920"/>
              <a:gd name="T9" fmla="*/ 1129030000 h 472"/>
              <a:gd name="T10" fmla="*/ 2147483647 w 1920"/>
              <a:gd name="T11" fmla="*/ 1129030000 h 4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20" h="472">
                <a:moveTo>
                  <a:pt x="0" y="448"/>
                </a:moveTo>
                <a:cubicBezTo>
                  <a:pt x="172" y="460"/>
                  <a:pt x="344" y="472"/>
                  <a:pt x="480" y="400"/>
                </a:cubicBezTo>
                <a:cubicBezTo>
                  <a:pt x="616" y="328"/>
                  <a:pt x="712" y="32"/>
                  <a:pt x="816" y="16"/>
                </a:cubicBezTo>
                <a:cubicBezTo>
                  <a:pt x="920" y="0"/>
                  <a:pt x="1000" y="232"/>
                  <a:pt x="1104" y="304"/>
                </a:cubicBezTo>
                <a:cubicBezTo>
                  <a:pt x="1208" y="376"/>
                  <a:pt x="1304" y="424"/>
                  <a:pt x="1440" y="448"/>
                </a:cubicBezTo>
                <a:cubicBezTo>
                  <a:pt x="1576" y="472"/>
                  <a:pt x="1840" y="448"/>
                  <a:pt x="1920" y="44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9701" name="Freeform 5"/>
          <p:cNvSpPr>
            <a:spLocks/>
          </p:cNvSpPr>
          <p:nvPr/>
        </p:nvSpPr>
        <p:spPr bwMode="auto">
          <a:xfrm>
            <a:off x="2819400" y="4267200"/>
            <a:ext cx="3048000" cy="749300"/>
          </a:xfrm>
          <a:custGeom>
            <a:avLst/>
            <a:gdLst>
              <a:gd name="T0" fmla="*/ 0 w 1920"/>
              <a:gd name="T1" fmla="*/ 1129030000 h 472"/>
              <a:gd name="T2" fmla="*/ 1209675000 w 1920"/>
              <a:gd name="T3" fmla="*/ 1008062500 h 472"/>
              <a:gd name="T4" fmla="*/ 2056447500 w 1920"/>
              <a:gd name="T5" fmla="*/ 40322500 h 472"/>
              <a:gd name="T6" fmla="*/ 2147483647 w 1920"/>
              <a:gd name="T7" fmla="*/ 766127500 h 472"/>
              <a:gd name="T8" fmla="*/ 2147483647 w 1920"/>
              <a:gd name="T9" fmla="*/ 1129030000 h 472"/>
              <a:gd name="T10" fmla="*/ 2147483647 w 1920"/>
              <a:gd name="T11" fmla="*/ 1129030000 h 4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20" h="472">
                <a:moveTo>
                  <a:pt x="0" y="448"/>
                </a:moveTo>
                <a:cubicBezTo>
                  <a:pt x="172" y="460"/>
                  <a:pt x="344" y="472"/>
                  <a:pt x="480" y="400"/>
                </a:cubicBezTo>
                <a:cubicBezTo>
                  <a:pt x="616" y="328"/>
                  <a:pt x="712" y="32"/>
                  <a:pt x="816" y="16"/>
                </a:cubicBezTo>
                <a:cubicBezTo>
                  <a:pt x="920" y="0"/>
                  <a:pt x="1000" y="232"/>
                  <a:pt x="1104" y="304"/>
                </a:cubicBezTo>
                <a:cubicBezTo>
                  <a:pt x="1208" y="376"/>
                  <a:pt x="1304" y="424"/>
                  <a:pt x="1440" y="448"/>
                </a:cubicBezTo>
                <a:cubicBezTo>
                  <a:pt x="1576" y="472"/>
                  <a:pt x="1840" y="448"/>
                  <a:pt x="1920" y="44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1371600" y="50292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3505200" y="4953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438400" y="3733800"/>
            <a:ext cx="579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sv-SE" sz="2400">
                <a:latin typeface="Times New Roman" pitchFamily="18" charset="0"/>
              </a:rPr>
              <a:t>H</a:t>
            </a:r>
            <a:r>
              <a:rPr lang="sv-SE" sz="2400" baseline="-25000">
                <a:latin typeface="Times New Roman" pitchFamily="18" charset="0"/>
              </a:rPr>
              <a:t>O</a:t>
            </a:r>
            <a:endParaRPr lang="sv-SE" sz="2400">
              <a:latin typeface="Times New Roman" pitchFamily="18" charset="0"/>
            </a:endParaRP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V="1">
            <a:off x="3581400" y="5029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1990725" y="5638800"/>
            <a:ext cx="2535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sv-SE" sz="2400">
                <a:latin typeface="Times New Roman" pitchFamily="18" charset="0"/>
              </a:rPr>
              <a:t>Signifikansnivå (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sv-SE" sz="2400">
                <a:latin typeface="Times New Roman" pitchFamily="18" charset="0"/>
                <a:cs typeface="Times New Roman" pitchFamily="18" charset="0"/>
              </a:rPr>
              <a:t>)</a:t>
            </a:r>
            <a:endParaRPr lang="el-GR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4114800" y="4953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 flipV="1">
            <a:off x="4267200" y="5029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5013325" y="5867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4648200" y="5562600"/>
            <a:ext cx="1131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sv-SE" sz="2400">
                <a:latin typeface="Times New Roman" pitchFamily="18" charset="0"/>
              </a:rPr>
              <a:t>P-värde</a:t>
            </a:r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V="1">
            <a:off x="1676400" y="5029200"/>
            <a:ext cx="1600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33338" y="5516563"/>
            <a:ext cx="1811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sv-SE" sz="2400">
                <a:latin typeface="Times New Roman" pitchFamily="18" charset="0"/>
              </a:rPr>
              <a:t>Typ II-fel (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sv-SE" sz="2400">
                <a:latin typeface="Times New Roman" pitchFamily="18" charset="0"/>
                <a:cs typeface="Times New Roman" pitchFamily="18" charset="0"/>
              </a:rPr>
              <a:t>)</a:t>
            </a:r>
            <a:endParaRPr lang="el-GR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/>
          <a:srcRect l="5008" t="26824" r="17359" b="24555"/>
          <a:stretch/>
        </p:blipFill>
        <p:spPr>
          <a:xfrm>
            <a:off x="542035" y="2154923"/>
            <a:ext cx="7342333" cy="3434317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Olika </a:t>
            </a:r>
            <a:r>
              <a:rPr lang="sv-SE" dirty="0" err="1" smtClean="0"/>
              <a:t>feltyper</a:t>
            </a:r>
            <a:r>
              <a:rPr lang="sv-SE" dirty="0" smtClean="0"/>
              <a:t> i hypotestestning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09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Centrala principer kort II!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smtClean="0"/>
              <a:t>Litet p-värde kan förklaras av:</a:t>
            </a:r>
          </a:p>
          <a:p>
            <a:pPr eaLnBrk="1" hangingPunct="1">
              <a:buFont typeface="Wingdings" pitchFamily="2" charset="2"/>
              <a:buNone/>
            </a:pPr>
            <a:r>
              <a:rPr lang="sv-SE" smtClean="0"/>
              <a:t>	- Många individer i studien (n)</a:t>
            </a:r>
          </a:p>
          <a:p>
            <a:pPr eaLnBrk="1" hangingPunct="1">
              <a:buFont typeface="Wingdings" pitchFamily="2" charset="2"/>
              <a:buNone/>
            </a:pPr>
            <a:r>
              <a:rPr lang="sv-SE" smtClean="0"/>
              <a:t>	- Stora skillnader mellan grupper eller      	mättillfällen (stort t- eller z-värde).</a:t>
            </a:r>
          </a:p>
          <a:p>
            <a:pPr eaLnBrk="1" hangingPunct="1">
              <a:buFont typeface="Wingdings" pitchFamily="2" charset="2"/>
              <a:buNone/>
            </a:pPr>
            <a:r>
              <a:rPr lang="sv-SE" smtClean="0"/>
              <a:t>	- Liten variation, spridning (varians)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P-värde exempel</a:t>
            </a:r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6" t="1929" r="4286" b="57823"/>
          <a:stretch>
            <a:fillRect/>
          </a:stretch>
        </p:blipFill>
        <p:spPr bwMode="auto">
          <a:xfrm>
            <a:off x="323850" y="1844675"/>
            <a:ext cx="8434388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lips 4"/>
          <p:cNvSpPr/>
          <p:nvPr/>
        </p:nvSpPr>
        <p:spPr>
          <a:xfrm>
            <a:off x="7884368" y="3284984"/>
            <a:ext cx="504056" cy="2016224"/>
          </a:xfrm>
          <a:prstGeom prst="ellipse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pil 6"/>
          <p:cNvCxnSpPr>
            <a:stCxn id="5" idx="0"/>
          </p:cNvCxnSpPr>
          <p:nvPr/>
        </p:nvCxnSpPr>
        <p:spPr>
          <a:xfrm flipV="1">
            <a:off x="8136396" y="836712"/>
            <a:ext cx="0" cy="2448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/>
        </p:nvSpPr>
        <p:spPr>
          <a:xfrm>
            <a:off x="6516216" y="21999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P-värden, skillnad mellan grupper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660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Lektion III (Olika test)</a:t>
            </a:r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sz="2400" smtClean="0"/>
              <a:t>Genomgång av olika test för olika variabeltyper och situationer.</a:t>
            </a:r>
          </a:p>
          <a:p>
            <a:pPr eaLnBrk="1" hangingPunct="1"/>
            <a:r>
              <a:rPr lang="sv-SE" sz="2400" smtClean="0"/>
              <a:t>Medelvärdestest (Normalkurva, t-test)</a:t>
            </a:r>
          </a:p>
          <a:p>
            <a:pPr eaLnBrk="1" hangingPunct="1"/>
            <a:r>
              <a:rPr lang="sv-SE" sz="2400" smtClean="0"/>
              <a:t>Rangordning (Ej normalkurva, osäker fördelning)</a:t>
            </a:r>
          </a:p>
          <a:p>
            <a:pPr eaLnBrk="1" hangingPunct="1"/>
            <a:r>
              <a:rPr lang="sv-SE" sz="2400" smtClean="0"/>
              <a:t>Två Proportioner (proportions test)</a:t>
            </a:r>
          </a:p>
          <a:p>
            <a:pPr eaLnBrk="1" hangingPunct="1"/>
            <a:r>
              <a:rPr lang="sv-SE" sz="2400" smtClean="0"/>
              <a:t>Flera Proprotioner (Chi-två test)</a:t>
            </a:r>
          </a:p>
          <a:p>
            <a:pPr eaLnBrk="1" hangingPunct="1"/>
            <a:r>
              <a:rPr lang="sv-SE" sz="2400" smtClean="0"/>
              <a:t>Relativa risker och Oddskvoter</a:t>
            </a:r>
          </a:p>
          <a:p>
            <a:pPr eaLnBrk="1" hangingPunct="1"/>
            <a:r>
              <a:rPr lang="sv-SE" sz="2400" smtClean="0"/>
              <a:t>Randomisering</a:t>
            </a:r>
          </a:p>
          <a:p>
            <a:pPr eaLnBrk="1" hangingPunct="1"/>
            <a:r>
              <a:rPr lang="sv-SE" sz="2400" smtClean="0"/>
              <a:t>Sensitivitet och Specificitet</a:t>
            </a:r>
          </a:p>
          <a:p>
            <a:pPr eaLnBrk="1" hangingPunct="1"/>
            <a:endParaRPr lang="sv-SE" sz="2400" smtClean="0"/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Några saker att tänka på vid statistiska test!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v-SE" dirty="0" smtClean="0"/>
              <a:t>Finns det ett beroende mellan de olika mätdata man har? (mäter man samma person upprepade gånger?)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sv-SE" dirty="0" smtClean="0"/>
          </a:p>
          <a:p>
            <a:pPr eaLnBrk="1" hangingPunct="1">
              <a:defRPr/>
            </a:pPr>
            <a:r>
              <a:rPr lang="sv-SE" dirty="0" smtClean="0"/>
              <a:t>Vilken typ av data (</a:t>
            </a:r>
            <a:r>
              <a:rPr lang="sv-SE" dirty="0" err="1" smtClean="0"/>
              <a:t>skaltyp</a:t>
            </a:r>
            <a:r>
              <a:rPr lang="sv-SE" dirty="0" smtClean="0"/>
              <a:t>) har man?</a:t>
            </a:r>
          </a:p>
          <a:p>
            <a:pPr eaLnBrk="1" hangingPunct="1">
              <a:defRPr/>
            </a:pPr>
            <a:endParaRPr lang="sv-SE" dirty="0" smtClean="0"/>
          </a:p>
          <a:p>
            <a:pPr eaLnBrk="1" hangingPunct="1">
              <a:defRPr/>
            </a:pPr>
            <a:r>
              <a:rPr lang="sv-SE" dirty="0" smtClean="0"/>
              <a:t>Parametriska och icke parametriska test.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z="3000" smtClean="0"/>
              <a:t>Jämföra medelvärden (Intervall-, kvotskala, parametriska test)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sz="2600" b="1" smtClean="0"/>
              <a:t>Jämföra två populationer</a:t>
            </a:r>
            <a:r>
              <a:rPr lang="sv-SE" smtClean="0"/>
              <a:t> </a:t>
            </a:r>
            <a:r>
              <a:rPr lang="sv-SE" sz="2600" smtClean="0"/>
              <a:t>t.ex. män och kvinnor.</a:t>
            </a:r>
          </a:p>
          <a:p>
            <a:pPr eaLnBrk="1" hangingPunct="1"/>
            <a:endParaRPr lang="sv-SE" sz="2600" smtClean="0"/>
          </a:p>
          <a:p>
            <a:pPr eaLnBrk="1" hangingPunct="1"/>
            <a:endParaRPr lang="sv-SE" sz="2600" smtClean="0"/>
          </a:p>
          <a:p>
            <a:pPr eaLnBrk="1" hangingPunct="1"/>
            <a:r>
              <a:rPr lang="sv-SE" sz="2600" b="1" smtClean="0"/>
              <a:t>Poolad varians: </a:t>
            </a:r>
            <a:r>
              <a:rPr lang="sv-SE" sz="2600" smtClean="0"/>
              <a:t>Variansen för de båda populationerna vägs samman enl. formeln:</a:t>
            </a: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1905000" y="2667000"/>
          <a:ext cx="3886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4" name="Formel" r:id="rId4" imgW="2298700" imgH="520700" progId="Equation.3">
                  <p:embed/>
                </p:oleObj>
              </mc:Choice>
              <mc:Fallback>
                <p:oleObj name="Formel" r:id="rId4" imgW="2298700" imgH="520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667000"/>
                        <a:ext cx="3886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1219200" y="4724400"/>
          <a:ext cx="6400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5" name="Formel" r:id="rId6" imgW="3733800" imgH="520700" progId="Equation.3">
                  <p:embed/>
                </p:oleObj>
              </mc:Choice>
              <mc:Fallback>
                <p:oleObj name="Formel" r:id="rId6" imgW="3733800" imgH="520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724400"/>
                        <a:ext cx="6400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t- fördelningstabell</a:t>
            </a:r>
          </a:p>
        </p:txBody>
      </p:sp>
      <p:graphicFrame>
        <p:nvGraphicFramePr>
          <p:cNvPr id="68611" name="Group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097343"/>
        </p:xfrm>
        <a:graphic>
          <a:graphicData uri="http://schemas.openxmlformats.org/drawingml/2006/table">
            <a:tbl>
              <a:tblPr/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2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6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58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Konfidensint. Bredd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0,95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0,99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6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Frihetsgrad (n-1) etc.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99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6,31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12,71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63,66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58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2,92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4,30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9,92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58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2,35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3,18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5,84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58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2,13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2,78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4,60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99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2,02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2,57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4,03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58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1,94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2,45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3,71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58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1,89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2,36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3,50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58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1,86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2,31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3,36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99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1,83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2,26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3,25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858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1,81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2,23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3,17</a:t>
                      </a:r>
                      <a:endParaRPr kumimoji="0" lang="sv-SE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6" marB="45716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z="3400" smtClean="0"/>
              <a:t>Wilcoxon rangsummetest (Mann-Whitney) (icke parametriskt test)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sz="2600" smtClean="0"/>
              <a:t>Okänd fördelning hos populationen. </a:t>
            </a:r>
          </a:p>
          <a:p>
            <a:pPr eaLnBrk="1" hangingPunct="1">
              <a:lnSpc>
                <a:spcPct val="90000"/>
              </a:lnSpc>
            </a:pPr>
            <a:endParaRPr lang="sv-SE" sz="2600" smtClean="0"/>
          </a:p>
          <a:p>
            <a:pPr eaLnBrk="1" hangingPunct="1">
              <a:lnSpc>
                <a:spcPct val="90000"/>
              </a:lnSpc>
            </a:pPr>
            <a:r>
              <a:rPr lang="sv-SE" sz="2600" smtClean="0"/>
              <a:t>Litet stickprov</a:t>
            </a:r>
          </a:p>
          <a:p>
            <a:pPr eaLnBrk="1" hangingPunct="1">
              <a:lnSpc>
                <a:spcPct val="90000"/>
              </a:lnSpc>
            </a:pPr>
            <a:endParaRPr lang="sv-SE" sz="2600" smtClean="0"/>
          </a:p>
          <a:p>
            <a:pPr eaLnBrk="1" hangingPunct="1">
              <a:lnSpc>
                <a:spcPct val="90000"/>
              </a:lnSpc>
            </a:pPr>
            <a:r>
              <a:rPr lang="sv-SE" sz="2600" smtClean="0"/>
              <a:t>Beräknas på följande sätt:</a:t>
            </a:r>
          </a:p>
          <a:p>
            <a:pPr lvl="1" eaLnBrk="1" hangingPunct="1">
              <a:lnSpc>
                <a:spcPct val="90000"/>
              </a:lnSpc>
            </a:pPr>
            <a:r>
              <a:rPr lang="sv-SE" sz="2200" smtClean="0"/>
              <a:t>1. Rangordna alla värden oavsett ”grupp”.</a:t>
            </a:r>
          </a:p>
          <a:p>
            <a:pPr lvl="1" eaLnBrk="1" hangingPunct="1">
              <a:lnSpc>
                <a:spcPct val="90000"/>
              </a:lnSpc>
            </a:pPr>
            <a:r>
              <a:rPr lang="sv-SE" smtClean="0"/>
              <a:t>2. </a:t>
            </a:r>
            <a:r>
              <a:rPr lang="sv-SE" sz="2200" smtClean="0"/>
              <a:t>Beräkna rangsumman för varje ”grupp</a:t>
            </a:r>
            <a:r>
              <a:rPr lang="sv-SE" smtClean="0"/>
              <a:t>”</a:t>
            </a:r>
          </a:p>
          <a:p>
            <a:pPr lvl="1" eaLnBrk="1" hangingPunct="1">
              <a:lnSpc>
                <a:spcPct val="90000"/>
              </a:lnSpc>
            </a:pPr>
            <a:r>
              <a:rPr lang="sv-SE" smtClean="0"/>
              <a:t>2. </a:t>
            </a:r>
            <a:r>
              <a:rPr lang="sv-SE" sz="2200" smtClean="0"/>
              <a:t>Titta i tabell 5 för att avgöra om rangsummorna är större eller mindre än tabellvärdet (kritiskt värde) för ev. signifikant resultat.</a:t>
            </a:r>
            <a:endParaRPr lang="sv-S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Variabler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sv-SE" dirty="0" smtClean="0"/>
          </a:p>
          <a:p>
            <a:pPr eaLnBrk="1" hangingPunct="1">
              <a:lnSpc>
                <a:spcPct val="90000"/>
              </a:lnSpc>
            </a:pPr>
            <a:r>
              <a:rPr lang="sv-SE" dirty="0" smtClean="0"/>
              <a:t>Variabel: </a:t>
            </a:r>
          </a:p>
          <a:p>
            <a:pPr lvl="1" eaLnBrk="1" hangingPunct="1">
              <a:lnSpc>
                <a:spcPct val="90000"/>
              </a:lnSpc>
            </a:pPr>
            <a:r>
              <a:rPr lang="sv-SE" dirty="0" smtClean="0"/>
              <a:t>En egenskap som kan variera mellan olika individer i populationen.</a:t>
            </a:r>
          </a:p>
          <a:p>
            <a:pPr lvl="1" eaLnBrk="1" hangingPunct="1">
              <a:lnSpc>
                <a:spcPct val="90000"/>
              </a:lnSpc>
            </a:pPr>
            <a:endParaRPr lang="sv-SE" dirty="0" smtClean="0"/>
          </a:p>
          <a:p>
            <a:pPr lvl="1" eaLnBrk="1" hangingPunct="1">
              <a:lnSpc>
                <a:spcPct val="90000"/>
              </a:lnSpc>
            </a:pPr>
            <a:r>
              <a:rPr lang="sv-SE" dirty="0" smtClean="0"/>
              <a:t>En variabel kan vara </a:t>
            </a:r>
            <a:r>
              <a:rPr lang="sv-SE" dirty="0" err="1" smtClean="0"/>
              <a:t>dikotom</a:t>
            </a:r>
            <a:r>
              <a:rPr lang="sv-SE" dirty="0" smtClean="0"/>
              <a:t>, beroende, oberoende, kvalitativ, kvantitativ (kontinuerlig eller diskret)</a:t>
            </a:r>
          </a:p>
          <a:p>
            <a:pPr lvl="1" eaLnBrk="1" hangingPunct="1">
              <a:lnSpc>
                <a:spcPct val="90000"/>
              </a:lnSpc>
            </a:pPr>
            <a:endParaRPr lang="sv-SE" dirty="0" smtClean="0"/>
          </a:p>
          <a:p>
            <a:pPr lvl="1" eaLnBrk="1" hangingPunct="1">
              <a:lnSpc>
                <a:spcPct val="90000"/>
              </a:lnSpc>
            </a:pPr>
            <a:r>
              <a:rPr lang="sv-SE" dirty="0" smtClean="0"/>
              <a:t>En kvalitativ variabel är icke-numerisk t.ex. Kön, inställning till cancervård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Wilcoxon rangsummetest</a:t>
            </a:r>
          </a:p>
        </p:txBody>
      </p:sp>
      <p:graphicFrame>
        <p:nvGraphicFramePr>
          <p:cNvPr id="54334" name="Group 62"/>
          <p:cNvGraphicFramePr>
            <a:graphicFrameLocks noGrp="1"/>
          </p:cNvGraphicFramePr>
          <p:nvPr>
            <p:ph type="tbl" idx="1"/>
          </p:nvPr>
        </p:nvGraphicFramePr>
        <p:xfrm>
          <a:off x="250825" y="1773238"/>
          <a:ext cx="8426450" cy="4292656"/>
        </p:xfrm>
        <a:graphic>
          <a:graphicData uri="http://schemas.openxmlformats.org/drawingml/2006/table">
            <a:tbl>
              <a:tblPr/>
              <a:tblGrid>
                <a:gridCol w="1801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6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Arbetare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Sjukdagar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Män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Sjukdagar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Kvinnor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Rang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Män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Rang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Kvinnor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8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2,5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2,5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2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8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Summa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36,5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18,5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z="2800" smtClean="0"/>
              <a:t>OBS! EXTRA”Mann-Whitney (om n &gt;12)”</a:t>
            </a:r>
          </a:p>
        </p:txBody>
      </p:sp>
      <p:graphicFrame>
        <p:nvGraphicFramePr>
          <p:cNvPr id="39939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777875" y="1849438"/>
          <a:ext cx="4635500" cy="120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4" name="Equation" r:id="rId3" imgW="1511300" imgH="393700" progId="Equation.3">
                  <p:embed/>
                </p:oleObj>
              </mc:Choice>
              <mc:Fallback>
                <p:oleObj name="Equation" r:id="rId3" imgW="15113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1849438"/>
                        <a:ext cx="4635500" cy="120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565150" y="2806700"/>
          <a:ext cx="5484813" cy="306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5" name="Equation" r:id="rId5" imgW="1460500" imgH="1295400" progId="Equation.3">
                  <p:embed/>
                </p:oleObj>
              </mc:Choice>
              <mc:Fallback>
                <p:oleObj name="Equation" r:id="rId5" imgW="1460500" imgH="1295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2806700"/>
                        <a:ext cx="5484813" cy="306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Text Box 8"/>
          <p:cNvSpPr txBox="1">
            <a:spLocks noChangeArrowheads="1"/>
          </p:cNvSpPr>
          <p:nvPr/>
        </p:nvSpPr>
        <p:spPr bwMode="auto">
          <a:xfrm>
            <a:off x="6227763" y="2349500"/>
            <a:ext cx="2665412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2400">
                <a:latin typeface="Times New Roman" pitchFamily="18" charset="0"/>
              </a:rPr>
              <a:t>n1 och n2 är antal i respektive grupp, R1 är rangsumman i grupp 1. Denna beräkning kan göras förutsatt att man har 10 personer i varje grupp.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z="3000" smtClean="0"/>
              <a:t>Jämföra två proportioner (alla skaltyper)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eaLnBrk="1" hangingPunct="1"/>
            <a:r>
              <a:rPr lang="sv-SE" sz="2400" smtClean="0"/>
              <a:t>Skillnaden mellan två olika proportioner, andelar, procent (oberoende) t.ex. kvinnor och män.</a:t>
            </a:r>
          </a:p>
          <a:p>
            <a:pPr eaLnBrk="1" hangingPunct="1"/>
            <a:endParaRPr lang="sv-SE" sz="2400" smtClean="0"/>
          </a:p>
          <a:p>
            <a:pPr eaLnBrk="1" hangingPunct="1"/>
            <a:r>
              <a:rPr lang="sv-SE" sz="2400" smtClean="0"/>
              <a:t>KI med normalapproximation räknas ut enligt formeln:</a:t>
            </a:r>
          </a:p>
          <a:p>
            <a:pPr eaLnBrk="1" hangingPunct="1"/>
            <a:endParaRPr lang="sv-SE" sz="2400" smtClean="0"/>
          </a:p>
          <a:p>
            <a:pPr eaLnBrk="1" hangingPunct="1"/>
            <a:r>
              <a:rPr lang="sv-SE" sz="2400" smtClean="0"/>
              <a:t>Förutsatt att n</a:t>
            </a:r>
            <a:r>
              <a:rPr lang="sv-SE" sz="2400" smtClean="0">
                <a:sym typeface="Symbol" pitchFamily="18" charset="2"/>
              </a:rPr>
              <a:t>p och </a:t>
            </a:r>
            <a:r>
              <a:rPr lang="sv-SE" sz="2400" smtClean="0"/>
              <a:t>n</a:t>
            </a:r>
            <a:r>
              <a:rPr lang="sv-SE" sz="2400" smtClean="0">
                <a:sym typeface="Symbol" pitchFamily="18" charset="2"/>
              </a:rPr>
              <a:t>(1-p) är över 5 för båda proportionerna </a:t>
            </a:r>
            <a:endParaRPr lang="sv-SE" sz="2400" smtClean="0"/>
          </a:p>
          <a:p>
            <a:pPr eaLnBrk="1" hangingPunct="1">
              <a:buFont typeface="Wingdings" pitchFamily="2" charset="2"/>
              <a:buNone/>
            </a:pPr>
            <a:endParaRPr lang="sv-SE" sz="2400" smtClean="0"/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3132138" y="4221163"/>
          <a:ext cx="3721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6" name="Formel" r:id="rId3" imgW="2362200" imgH="482600" progId="Equation.3">
                  <p:embed/>
                </p:oleObj>
              </mc:Choice>
              <mc:Fallback>
                <p:oleObj name="Formel" r:id="rId3" imgW="23622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221163"/>
                        <a:ext cx="37211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Exempel från verkligheten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92" t="12286" r="32851" b="5027"/>
          <a:stretch/>
        </p:blipFill>
        <p:spPr>
          <a:xfrm>
            <a:off x="1331640" y="1688807"/>
            <a:ext cx="5184576" cy="470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Dödsrisk SARS-”Corona”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Beräkna proportionen döda för SARS respektive Corona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804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Jämföra flera proportioner  på samma gång (</a:t>
            </a:r>
            <a:r>
              <a:rPr lang="sv-SE" smtClean="0">
                <a:sym typeface="Symbol" pitchFamily="18" charset="2"/>
              </a:rPr>
              <a:t></a:t>
            </a:r>
            <a:r>
              <a:rPr lang="sv-SE" baseline="30000" smtClean="0">
                <a:sym typeface="Symbol" pitchFamily="18" charset="2"/>
              </a:rPr>
              <a:t>2</a:t>
            </a:r>
            <a:r>
              <a:rPr lang="sv-SE" smtClean="0">
                <a:sym typeface="Symbol" pitchFamily="18" charset="2"/>
              </a:rPr>
              <a:t>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smtClean="0"/>
              <a:t>Beräkna chi-två värdet med hjälp av formeln:</a:t>
            </a:r>
          </a:p>
          <a:p>
            <a:pPr eaLnBrk="1" hangingPunct="1"/>
            <a:endParaRPr lang="sv-SE" smtClean="0"/>
          </a:p>
          <a:p>
            <a:pPr eaLnBrk="1" hangingPunct="1"/>
            <a:endParaRPr lang="sv-SE" smtClean="0"/>
          </a:p>
          <a:p>
            <a:pPr eaLnBrk="1" hangingPunct="1"/>
            <a:r>
              <a:rPr lang="sv-SE" smtClean="0"/>
              <a:t>Obs!!Extra ”Om man jämför 2 grupper måste ”halvkorrektion” utföras:”</a:t>
            </a:r>
          </a:p>
          <a:p>
            <a:pPr eaLnBrk="1" hangingPunct="1">
              <a:buFont typeface="Wingdings" pitchFamily="2" charset="2"/>
              <a:buNone/>
            </a:pPr>
            <a:endParaRPr lang="sv-SE" smtClean="0"/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3048000" y="2565400"/>
          <a:ext cx="4038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2" name="Equation" r:id="rId3" imgW="1205977" imgH="444307" progId="Equation.3">
                  <p:embed/>
                </p:oleObj>
              </mc:Choice>
              <mc:Fallback>
                <p:oleObj name="Equation" r:id="rId3" imgW="1205977" imgH="44430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565400"/>
                        <a:ext cx="40386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2700338" y="4918075"/>
          <a:ext cx="4000500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3" name="Equation" r:id="rId5" imgW="1485900" imgH="596900" progId="Equation.3">
                  <p:embed/>
                </p:oleObj>
              </mc:Choice>
              <mc:Fallback>
                <p:oleObj name="Equation" r:id="rId5" imgW="1485900" imgH="596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918075"/>
                        <a:ext cx="4000500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Relativ Risk, Oddskvot</a:t>
            </a:r>
          </a:p>
        </p:txBody>
      </p:sp>
      <p:graphicFrame>
        <p:nvGraphicFramePr>
          <p:cNvPr id="63540" name="Group 52"/>
          <p:cNvGraphicFramePr>
            <a:graphicFrameLocks noGrp="1"/>
          </p:cNvGraphicFramePr>
          <p:nvPr>
            <p:ph idx="1"/>
          </p:nvPr>
        </p:nvGraphicFramePr>
        <p:xfrm>
          <a:off x="566738" y="1752600"/>
          <a:ext cx="8001000" cy="4267200"/>
        </p:xfrm>
        <a:graphic>
          <a:graphicData uri="http://schemas.openxmlformats.org/drawingml/2006/table">
            <a:tbl>
              <a:tblPr/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Status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Exponerad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Oexponerad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Sjuk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 + b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Frisk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 +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 +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 +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 + b + c +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Relativ Risk, Oddskvot</a:t>
            </a:r>
          </a:p>
        </p:txBody>
      </p:sp>
      <p:graphicFrame>
        <p:nvGraphicFramePr>
          <p:cNvPr id="4403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95288" y="1773238"/>
          <a:ext cx="568801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1" name="Formel" r:id="rId3" imgW="2438400" imgH="419100" progId="Equation.3">
                  <p:embed/>
                </p:oleObj>
              </mc:Choice>
              <mc:Fallback>
                <p:oleObj name="Formel" r:id="rId3" imgW="2438400" imgH="419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773238"/>
                        <a:ext cx="5688012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755650" y="2852738"/>
            <a:ext cx="7416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2400">
                <a:latin typeface="Times New Roman" pitchFamily="18" charset="0"/>
              </a:rPr>
              <a:t>Relativ Risk (RR) kan beräknas  vid prospektiva studier och experimentella studier. (Om RR är över 1 innebär det ökad risk, RR&lt;1 minskad risk. RR=1 Varken till eller från)</a:t>
            </a:r>
          </a:p>
        </p:txBody>
      </p:sp>
      <p:graphicFrame>
        <p:nvGraphicFramePr>
          <p:cNvPr id="44037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400050" y="4076700"/>
          <a:ext cx="65278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2" name="Formel" r:id="rId5" imgW="2921000" imgH="419100" progId="Equation.3">
                  <p:embed/>
                </p:oleObj>
              </mc:Choice>
              <mc:Fallback>
                <p:oleObj name="Formel" r:id="rId5" imgW="2921000" imgH="419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4076700"/>
                        <a:ext cx="65278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Text Box 9"/>
          <p:cNvSpPr txBox="1">
            <a:spLocks noChangeArrowheads="1"/>
          </p:cNvSpPr>
          <p:nvPr/>
        </p:nvSpPr>
        <p:spPr bwMode="auto">
          <a:xfrm>
            <a:off x="755650" y="5373688"/>
            <a:ext cx="63373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sz="2400">
                <a:latin typeface="Times New Roman" pitchFamily="18" charset="0"/>
              </a:rPr>
              <a:t>Odds kvot (OR) beräknas oftast i samband med observationsbaserade studier (jämför med RR)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Regressionsanalys</a:t>
            </a: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latshållare för innehåll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v-SE" dirty="0" smtClean="0"/>
                  <a:t>Om man har flera variabler som kopplas till en variabel</a:t>
                </a:r>
              </a:p>
              <a:p>
                <a:endParaRPr lang="sv-SE" dirty="0"/>
              </a:p>
              <a:p>
                <a:r>
                  <a:rPr lang="sv-SE" dirty="0" smtClean="0"/>
                  <a:t>Tex. Styrka (y) som beror av vikt (x_1) och kön (x_2)</a:t>
                </a:r>
              </a:p>
              <a:p>
                <a:endParaRPr lang="sv-SE" dirty="0"/>
              </a:p>
              <a:p>
                <a:r>
                  <a:rPr lang="sv-SE" dirty="0" smtClean="0"/>
                  <a:t>Modellen:</a:t>
                </a:r>
              </a:p>
              <a:p>
                <a:pPr marL="0" indent="0">
                  <a:buNone/>
                </a:pPr>
                <a:r>
                  <a:rPr lang="sv-SE" dirty="0" smtClean="0"/>
                  <a:t> </a:t>
                </a:r>
                <a14:m>
                  <m:oMath xmlns:m="http://schemas.openxmlformats.org/officeDocument/2006/math">
                    <m:r>
                      <a:rPr lang="sv-SE" b="0" i="1" smtClean="0">
                        <a:latin typeface="Cambria Math"/>
                      </a:rPr>
                      <m:t>𝑦</m:t>
                    </m:r>
                    <m:r>
                      <a:rPr lang="sv-SE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sv-SE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sv-SE" b="0" i="1" smtClean="0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v-SE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sv-SE" b="0" i="1" smtClean="0">
                            <a:latin typeface="Cambria Math"/>
                          </a:rPr>
                          <m:t>𝑣𝑖𝑘𝑡</m:t>
                        </m:r>
                        <m:r>
                          <a:rPr lang="sv-SE" b="0" i="1" smtClean="0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sv-SE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sv-SE" b="0" i="0" smtClean="0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sv-SE" b="0" i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sv-SE" b="0" i="0" smtClean="0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sv-SE" b="0" i="0" smtClean="0">
                            <a:latin typeface="Cambria Math"/>
                          </a:rPr>
                          <m:t>b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sv-SE" b="0" i="0" smtClean="0">
                            <a:latin typeface="Cambria Math"/>
                          </a:rPr>
                          <m:t>k</m:t>
                        </m:r>
                        <m:r>
                          <a:rPr lang="sv-SE" b="0" i="0" smtClean="0">
                            <a:latin typeface="Cambria Math"/>
                          </a:rPr>
                          <m:t>ö</m:t>
                        </m:r>
                        <m:r>
                          <m:rPr>
                            <m:sty m:val="p"/>
                          </m:rPr>
                          <a:rPr lang="sv-SE" b="0" i="0" smtClean="0">
                            <a:latin typeface="Cambria Math"/>
                          </a:rPr>
                          <m:t>n</m:t>
                        </m:r>
                      </m:sub>
                    </m:sSub>
                    <m:r>
                      <a:rPr lang="sv-SE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ε</m:t>
                    </m:r>
                  </m:oMath>
                </a14:m>
                <a:endParaRPr lang="sv-SE" dirty="0"/>
              </a:p>
            </p:txBody>
          </p:sp>
        </mc:Choice>
        <mc:Fallback xmlns="">
          <p:sp>
            <p:nvSpPr>
              <p:cNvPr id="5" name="Platshållare för innehåll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01" t="-1857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78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Regressionsanalys, Korrelation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Ibland pratar man om korrelation mellan variabler (Samvariation eller Kovarians)</a:t>
            </a:r>
            <a:endParaRPr lang="sv-SE" dirty="0"/>
          </a:p>
          <a:p>
            <a:r>
              <a:rPr lang="sv-SE" dirty="0" smtClean="0"/>
              <a:t>Om den ena variabeln har ett högt värde så innebär det att den andra variabeln har ett högt värde</a:t>
            </a:r>
          </a:p>
          <a:p>
            <a:endParaRPr lang="sv-SE" dirty="0" smtClean="0"/>
          </a:p>
          <a:p>
            <a:r>
              <a:rPr lang="sv-SE" dirty="0" smtClean="0"/>
              <a:t>Korrelationskoefficienten är ett värde mellan -1 och 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520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Datanivåer/skaltyper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sz="2600" b="1" u="sng" smtClean="0"/>
              <a:t>Nominalskala</a:t>
            </a:r>
            <a:r>
              <a:rPr lang="sv-SE" sz="2600" smtClean="0"/>
              <a:t>:</a:t>
            </a:r>
            <a:r>
              <a:rPr lang="sv-SE" sz="2100" smtClean="0"/>
              <a:t> kan endast klassindela data t.ex. Kön, färg. (</a:t>
            </a:r>
            <a:r>
              <a:rPr lang="sv-SE" sz="2100" i="1" smtClean="0"/>
              <a:t>Proportioner, antal</a:t>
            </a:r>
            <a:r>
              <a:rPr lang="sv-SE" sz="21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sv-SE" sz="2600" b="1" u="sng" smtClean="0"/>
              <a:t>Ordinalskala:</a:t>
            </a:r>
            <a:r>
              <a:rPr lang="sv-SE" sz="2100" smtClean="0"/>
              <a:t> kan klassindela och rangordna data t.ex. Betyg, placering. (</a:t>
            </a:r>
            <a:r>
              <a:rPr lang="sv-SE" sz="2100" i="1" smtClean="0"/>
              <a:t>Proportioner, antal</a:t>
            </a:r>
            <a:r>
              <a:rPr lang="sv-SE" sz="21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sv-SE" sz="2600" b="1" u="sng" smtClean="0"/>
              <a:t>Intervallskala:</a:t>
            </a:r>
            <a:r>
              <a:rPr lang="sv-SE" sz="2100" smtClean="0"/>
              <a:t> lika långt  mellan varje datasteg (ekvidistans), ”saknar” 0-läge t.ex. Temperatur (+ </a:t>
            </a:r>
            <a:r>
              <a:rPr lang="sv-SE" sz="2100" i="1" smtClean="0"/>
              <a:t>addition och subtraktion)</a:t>
            </a:r>
          </a:p>
          <a:p>
            <a:pPr eaLnBrk="1" hangingPunct="1">
              <a:lnSpc>
                <a:spcPct val="90000"/>
              </a:lnSpc>
            </a:pPr>
            <a:r>
              <a:rPr lang="sv-SE" sz="2600" b="1" u="sng" smtClean="0"/>
              <a:t>Kvotskala:</a:t>
            </a:r>
            <a:r>
              <a:rPr lang="sv-SE" sz="2100" b="1" u="sng" smtClean="0"/>
              <a:t> </a:t>
            </a:r>
            <a:r>
              <a:rPr lang="sv-SE" sz="2100" smtClean="0"/>
              <a:t>kvoter kan bildas av data t.ex. Längd någon kan vara dubbelt så lång som en annan person. 0 har innebörden ingenting.(+ </a:t>
            </a:r>
            <a:r>
              <a:rPr lang="sv-SE" sz="2100" i="1" smtClean="0"/>
              <a:t>division och multiplikation</a:t>
            </a:r>
            <a:r>
              <a:rPr lang="sv-SE" sz="210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Regressionsanalys, korrelation</a:t>
            </a:r>
            <a:endParaRPr lang="sv-SE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38407"/>
              </p:ext>
            </p:extLst>
          </p:nvPr>
        </p:nvGraphicFramePr>
        <p:xfrm>
          <a:off x="611560" y="1700808"/>
          <a:ext cx="331236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4788024" y="184482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Korrelationenskoeffcienten</a:t>
            </a:r>
            <a:r>
              <a:rPr lang="sv-SE" dirty="0" smtClean="0"/>
              <a:t> är 0.99 i figuren till vänster</a:t>
            </a:r>
            <a:endParaRPr lang="sv-SE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297224"/>
              </p:ext>
            </p:extLst>
          </p:nvPr>
        </p:nvGraphicFramePr>
        <p:xfrm>
          <a:off x="467544" y="3717032"/>
          <a:ext cx="388843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4953677" y="407707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Korrelationenskoeffcienten</a:t>
            </a:r>
            <a:r>
              <a:rPr lang="sv-SE" dirty="0" smtClean="0"/>
              <a:t> är -0.86 i figuren till vänster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7400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Regressionsanalys, korrelation II</a:t>
            </a:r>
            <a:endParaRPr lang="sv-SE" dirty="0"/>
          </a:p>
        </p:txBody>
      </p:sp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528949"/>
              </p:ext>
            </p:extLst>
          </p:nvPr>
        </p:nvGraphicFramePr>
        <p:xfrm>
          <a:off x="611560" y="198884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5292080" y="1988840"/>
            <a:ext cx="36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Korrelationenskoeffcienten</a:t>
            </a:r>
            <a:r>
              <a:rPr lang="sv-SE" dirty="0" smtClean="0"/>
              <a:t> är 0.11 i figuren till vänster</a:t>
            </a:r>
          </a:p>
          <a:p>
            <a:endParaRPr lang="sv-SE" dirty="0"/>
          </a:p>
          <a:p>
            <a:pPr marL="285750" indent="-285750">
              <a:buFont typeface="Arial" charset="0"/>
              <a:buChar char="•"/>
            </a:pPr>
            <a:r>
              <a:rPr lang="sv-SE" dirty="0" smtClean="0"/>
              <a:t>Korrelationen kan vara dålig men signifikant skild från noll</a:t>
            </a:r>
          </a:p>
          <a:p>
            <a:endParaRPr lang="sv-SE" dirty="0" smtClean="0"/>
          </a:p>
          <a:p>
            <a:pPr marL="285750" indent="-285750">
              <a:buFont typeface="Arial" charset="0"/>
              <a:buChar char="•"/>
            </a:pPr>
            <a:r>
              <a:rPr lang="sv-SE" dirty="0" smtClean="0"/>
              <a:t>Korrelationen kan vara bra men inte signifikant skild från noll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49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Korrelationskoefficient (r)</a:t>
            </a:r>
            <a:endParaRPr lang="sv-SE" dirty="0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6400800" y="25908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6394450" y="51816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14338" y="19859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 flipV="1">
            <a:off x="414338" y="2133600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" name="Oval 7"/>
          <p:cNvSpPr>
            <a:spLocks noChangeAspect="1" noChangeArrowheads="1"/>
          </p:cNvSpPr>
          <p:nvPr/>
        </p:nvSpPr>
        <p:spPr bwMode="auto">
          <a:xfrm rot="7282380" flipH="1">
            <a:off x="2589761" y="2835604"/>
            <a:ext cx="180000" cy="18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" name="Oval 8"/>
          <p:cNvSpPr>
            <a:spLocks noChangeAspect="1" noChangeArrowheads="1"/>
          </p:cNvSpPr>
          <p:nvPr/>
        </p:nvSpPr>
        <p:spPr bwMode="auto">
          <a:xfrm rot="7282380" flipH="1">
            <a:off x="1827761" y="2530804"/>
            <a:ext cx="180000" cy="18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" name="Oval 9"/>
          <p:cNvSpPr>
            <a:spLocks noChangeAspect="1" noChangeArrowheads="1"/>
          </p:cNvSpPr>
          <p:nvPr/>
        </p:nvSpPr>
        <p:spPr bwMode="auto">
          <a:xfrm rot="7282380" flipH="1">
            <a:off x="1522961" y="2454604"/>
            <a:ext cx="180000" cy="18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" name="Oval 10"/>
          <p:cNvSpPr>
            <a:spLocks noChangeAspect="1" noChangeArrowheads="1"/>
          </p:cNvSpPr>
          <p:nvPr/>
        </p:nvSpPr>
        <p:spPr bwMode="auto">
          <a:xfrm rot="7282380" flipH="1">
            <a:off x="532361" y="2073604"/>
            <a:ext cx="180000" cy="18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" name="Oval 11"/>
          <p:cNvSpPr>
            <a:spLocks noChangeAspect="1" noChangeArrowheads="1"/>
          </p:cNvSpPr>
          <p:nvPr/>
        </p:nvSpPr>
        <p:spPr bwMode="auto">
          <a:xfrm rot="7282380" flipH="1">
            <a:off x="913361" y="2226004"/>
            <a:ext cx="180000" cy="18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" name="Oval 12"/>
          <p:cNvSpPr>
            <a:spLocks noChangeAspect="1" noChangeArrowheads="1"/>
          </p:cNvSpPr>
          <p:nvPr/>
        </p:nvSpPr>
        <p:spPr bwMode="auto">
          <a:xfrm rot="7282380" flipH="1">
            <a:off x="1218161" y="2302204"/>
            <a:ext cx="180000" cy="18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sv-SE" sz="2400">
              <a:solidFill>
                <a:srgbClr val="808000"/>
              </a:solidFill>
              <a:latin typeface="Arial" charset="0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398463" y="3505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" name="Oval 15"/>
          <p:cNvSpPr>
            <a:spLocks noChangeAspect="1" noChangeArrowheads="1"/>
          </p:cNvSpPr>
          <p:nvPr/>
        </p:nvSpPr>
        <p:spPr bwMode="auto">
          <a:xfrm rot="7282380" flipH="1">
            <a:off x="2208761" y="2683204"/>
            <a:ext cx="180000" cy="1800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660650" y="3276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808000"/>
                </a:solidFill>
                <a:latin typeface="Arial" charset="0"/>
              </a:rPr>
              <a:t>X</a:t>
            </a: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3368675" y="19859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 flipV="1">
            <a:off x="3368675" y="2133600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 rot="14317620">
            <a:off x="5486400" y="3124200"/>
            <a:ext cx="228600" cy="228600"/>
          </a:xfrm>
          <a:prstGeom prst="ellipse">
            <a:avLst/>
          </a:prstGeom>
          <a:solidFill>
            <a:srgbClr val="89CC4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 rot="14317620">
            <a:off x="5410200" y="2743200"/>
            <a:ext cx="228600" cy="228600"/>
          </a:xfrm>
          <a:prstGeom prst="ellipse">
            <a:avLst/>
          </a:prstGeom>
          <a:solidFill>
            <a:srgbClr val="89CC4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 rot="14317620">
            <a:off x="3581400" y="1752600"/>
            <a:ext cx="228600" cy="228600"/>
          </a:xfrm>
          <a:prstGeom prst="ellipse">
            <a:avLst/>
          </a:prstGeom>
          <a:solidFill>
            <a:srgbClr val="89CC4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 rot="14317620">
            <a:off x="3733800" y="2133600"/>
            <a:ext cx="228600" cy="228600"/>
          </a:xfrm>
          <a:prstGeom prst="ellipse">
            <a:avLst/>
          </a:prstGeom>
          <a:solidFill>
            <a:srgbClr val="89CC4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 rot="14317620">
            <a:off x="5105400" y="2971800"/>
            <a:ext cx="228600" cy="228600"/>
          </a:xfrm>
          <a:prstGeom prst="ellipse">
            <a:avLst/>
          </a:prstGeom>
          <a:solidFill>
            <a:srgbClr val="89CC4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 rot="14317620">
            <a:off x="3429000" y="2438400"/>
            <a:ext cx="228600" cy="228600"/>
          </a:xfrm>
          <a:prstGeom prst="ellipse">
            <a:avLst/>
          </a:prstGeom>
          <a:solidFill>
            <a:srgbClr val="89CC4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 rot="14317620">
            <a:off x="4724400" y="2743200"/>
            <a:ext cx="228600" cy="228600"/>
          </a:xfrm>
          <a:prstGeom prst="ellipse">
            <a:avLst/>
          </a:prstGeom>
          <a:solidFill>
            <a:srgbClr val="89CC4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 rot="14317620">
            <a:off x="4191000" y="2133600"/>
            <a:ext cx="228600" cy="228600"/>
          </a:xfrm>
          <a:prstGeom prst="ellipse">
            <a:avLst/>
          </a:prstGeom>
          <a:solidFill>
            <a:srgbClr val="89CC4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 rot="14317620">
            <a:off x="4419600" y="1981200"/>
            <a:ext cx="228600" cy="228600"/>
          </a:xfrm>
          <a:prstGeom prst="ellipse">
            <a:avLst/>
          </a:prstGeom>
          <a:solidFill>
            <a:srgbClr val="89CC4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 rot="14317620">
            <a:off x="5257800" y="2514600"/>
            <a:ext cx="228600" cy="228600"/>
          </a:xfrm>
          <a:prstGeom prst="ellipse">
            <a:avLst/>
          </a:prstGeom>
          <a:solidFill>
            <a:srgbClr val="89CC4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 rot="14317620">
            <a:off x="3810000" y="2438400"/>
            <a:ext cx="228600" cy="228600"/>
          </a:xfrm>
          <a:prstGeom prst="ellipse">
            <a:avLst/>
          </a:prstGeom>
          <a:solidFill>
            <a:srgbClr val="89CC4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 rot="14317620">
            <a:off x="5029200" y="2286000"/>
            <a:ext cx="228600" cy="228600"/>
          </a:xfrm>
          <a:prstGeom prst="ellipse">
            <a:avLst/>
          </a:prstGeom>
          <a:solidFill>
            <a:srgbClr val="89CC4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sv-SE" sz="2400">
              <a:solidFill>
                <a:srgbClr val="808000"/>
              </a:solidFill>
              <a:latin typeface="Arial" charset="0"/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auto">
          <a:xfrm rot="14317620">
            <a:off x="4114800" y="2438400"/>
            <a:ext cx="228600" cy="228600"/>
          </a:xfrm>
          <a:prstGeom prst="ellipse">
            <a:avLst/>
          </a:prstGeom>
          <a:solidFill>
            <a:srgbClr val="89CC4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 rot="14317620">
            <a:off x="4495800" y="2514600"/>
            <a:ext cx="228600" cy="228600"/>
          </a:xfrm>
          <a:prstGeom prst="ellipse">
            <a:avLst/>
          </a:prstGeom>
          <a:solidFill>
            <a:srgbClr val="89CC4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 rot="14317620">
            <a:off x="4267200" y="2743200"/>
            <a:ext cx="228600" cy="228600"/>
          </a:xfrm>
          <a:prstGeom prst="ellipse">
            <a:avLst/>
          </a:prstGeom>
          <a:solidFill>
            <a:srgbClr val="89CC4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3124200" y="1524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808000"/>
                </a:solidFill>
                <a:latin typeface="Arial" charset="0"/>
              </a:rPr>
              <a:t>Y</a:t>
            </a:r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3352800" y="3505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5614988" y="3276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808000"/>
                </a:solidFill>
                <a:latin typeface="Arial" charset="0"/>
              </a:rPr>
              <a:t>X</a:t>
            </a:r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6364288" y="19859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 rot="14317620">
            <a:off x="6653213" y="2819400"/>
            <a:ext cx="228600" cy="228600"/>
          </a:xfrm>
          <a:prstGeom prst="ellipse">
            <a:avLst/>
          </a:prstGeom>
          <a:solidFill>
            <a:srgbClr val="89CC4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 rot="14317620">
            <a:off x="8482013" y="2133600"/>
            <a:ext cx="228600" cy="228600"/>
          </a:xfrm>
          <a:prstGeom prst="ellipse">
            <a:avLst/>
          </a:prstGeom>
          <a:solidFill>
            <a:srgbClr val="89CC4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 rot="14317620">
            <a:off x="8634413" y="2438400"/>
            <a:ext cx="228600" cy="228600"/>
          </a:xfrm>
          <a:prstGeom prst="ellipse">
            <a:avLst/>
          </a:prstGeom>
          <a:solidFill>
            <a:srgbClr val="89CC4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 rot="14317620">
            <a:off x="7720013" y="2743200"/>
            <a:ext cx="228600" cy="228600"/>
          </a:xfrm>
          <a:prstGeom prst="ellipse">
            <a:avLst/>
          </a:prstGeom>
          <a:solidFill>
            <a:srgbClr val="89CC4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 rot="14317620">
            <a:off x="7796213" y="2133600"/>
            <a:ext cx="228600" cy="228600"/>
          </a:xfrm>
          <a:prstGeom prst="ellipse">
            <a:avLst/>
          </a:prstGeom>
          <a:solidFill>
            <a:srgbClr val="89CC4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 rot="14317620">
            <a:off x="7315200" y="2057400"/>
            <a:ext cx="228600" cy="228600"/>
          </a:xfrm>
          <a:prstGeom prst="ellipse">
            <a:avLst/>
          </a:prstGeom>
          <a:solidFill>
            <a:srgbClr val="89CC4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 rot="14317620">
            <a:off x="6500813" y="2209800"/>
            <a:ext cx="228600" cy="228600"/>
          </a:xfrm>
          <a:prstGeom prst="ellipse">
            <a:avLst/>
          </a:prstGeom>
          <a:solidFill>
            <a:srgbClr val="89CC4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 rot="14317620">
            <a:off x="6805613" y="2362200"/>
            <a:ext cx="228600" cy="228600"/>
          </a:xfrm>
          <a:prstGeom prst="ellipse">
            <a:avLst/>
          </a:prstGeom>
          <a:solidFill>
            <a:srgbClr val="89CC4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 rot="14317620">
            <a:off x="7110413" y="2549525"/>
            <a:ext cx="228600" cy="228600"/>
          </a:xfrm>
          <a:prstGeom prst="ellipse">
            <a:avLst/>
          </a:prstGeom>
          <a:solidFill>
            <a:srgbClr val="89CC4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sv-SE" sz="2400">
              <a:solidFill>
                <a:srgbClr val="808000"/>
              </a:solidFill>
              <a:latin typeface="Arial" charset="0"/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 rot="14317620">
            <a:off x="7491413" y="2514600"/>
            <a:ext cx="228600" cy="228600"/>
          </a:xfrm>
          <a:prstGeom prst="ellipse">
            <a:avLst/>
          </a:prstGeom>
          <a:solidFill>
            <a:srgbClr val="89CC4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 rot="14317620">
            <a:off x="7262813" y="2819400"/>
            <a:ext cx="228600" cy="228600"/>
          </a:xfrm>
          <a:prstGeom prst="ellipse">
            <a:avLst/>
          </a:prstGeom>
          <a:solidFill>
            <a:srgbClr val="89CC4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0" name="Text Box 49"/>
          <p:cNvSpPr txBox="1">
            <a:spLocks noChangeArrowheads="1"/>
          </p:cNvSpPr>
          <p:nvPr/>
        </p:nvSpPr>
        <p:spPr bwMode="auto">
          <a:xfrm>
            <a:off x="6119813" y="1524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808000"/>
                </a:solidFill>
                <a:latin typeface="Arial" charset="0"/>
              </a:rPr>
              <a:t>Y</a:t>
            </a:r>
          </a:p>
        </p:txBody>
      </p:sp>
      <p:sp>
        <p:nvSpPr>
          <p:cNvPr id="51" name="Line 50"/>
          <p:cNvSpPr>
            <a:spLocks noChangeShapeType="1"/>
          </p:cNvSpPr>
          <p:nvPr/>
        </p:nvSpPr>
        <p:spPr bwMode="auto">
          <a:xfrm>
            <a:off x="6348413" y="3505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 rot="14317620">
            <a:off x="8229600" y="2667000"/>
            <a:ext cx="228600" cy="228600"/>
          </a:xfrm>
          <a:prstGeom prst="ellipse">
            <a:avLst/>
          </a:prstGeom>
          <a:solidFill>
            <a:srgbClr val="89CC4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3462338" y="45767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 flipV="1">
            <a:off x="3462338" y="4724400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5" name="Oval 55"/>
          <p:cNvSpPr>
            <a:spLocks noChangeArrowheads="1"/>
          </p:cNvSpPr>
          <p:nvPr/>
        </p:nvSpPr>
        <p:spPr bwMode="auto">
          <a:xfrm rot="14317620">
            <a:off x="3522663" y="5715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6" name="Oval 56"/>
          <p:cNvSpPr>
            <a:spLocks noChangeArrowheads="1"/>
          </p:cNvSpPr>
          <p:nvPr/>
        </p:nvSpPr>
        <p:spPr bwMode="auto">
          <a:xfrm rot="14317620">
            <a:off x="3751263" y="5410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7" name="Oval 57"/>
          <p:cNvSpPr>
            <a:spLocks noChangeArrowheads="1"/>
          </p:cNvSpPr>
          <p:nvPr/>
        </p:nvSpPr>
        <p:spPr bwMode="auto">
          <a:xfrm rot="14317620">
            <a:off x="5410200" y="4114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8" name="Oval 58"/>
          <p:cNvSpPr>
            <a:spLocks noChangeArrowheads="1"/>
          </p:cNvSpPr>
          <p:nvPr/>
        </p:nvSpPr>
        <p:spPr bwMode="auto">
          <a:xfrm rot="14317620">
            <a:off x="5580063" y="4724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9" name="Oval 59"/>
          <p:cNvSpPr>
            <a:spLocks noChangeArrowheads="1"/>
          </p:cNvSpPr>
          <p:nvPr/>
        </p:nvSpPr>
        <p:spPr bwMode="auto">
          <a:xfrm rot="14317620">
            <a:off x="4038600" y="5715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0" name="Oval 60"/>
          <p:cNvSpPr>
            <a:spLocks noChangeArrowheads="1"/>
          </p:cNvSpPr>
          <p:nvPr/>
        </p:nvSpPr>
        <p:spPr bwMode="auto">
          <a:xfrm rot="14317620">
            <a:off x="5791200" y="5181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1" name="Oval 61"/>
          <p:cNvSpPr>
            <a:spLocks noChangeArrowheads="1"/>
          </p:cNvSpPr>
          <p:nvPr/>
        </p:nvSpPr>
        <p:spPr bwMode="auto">
          <a:xfrm rot="14317620">
            <a:off x="4953000" y="5562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2" name="Oval 62"/>
          <p:cNvSpPr>
            <a:spLocks noChangeArrowheads="1"/>
          </p:cNvSpPr>
          <p:nvPr/>
        </p:nvSpPr>
        <p:spPr bwMode="auto">
          <a:xfrm rot="14317620">
            <a:off x="5029200" y="4419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3" name="Oval 63"/>
          <p:cNvSpPr>
            <a:spLocks noChangeArrowheads="1"/>
          </p:cNvSpPr>
          <p:nvPr/>
        </p:nvSpPr>
        <p:spPr bwMode="auto">
          <a:xfrm rot="14317620">
            <a:off x="4419600" y="4419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4" name="Oval 64"/>
          <p:cNvSpPr>
            <a:spLocks noChangeArrowheads="1"/>
          </p:cNvSpPr>
          <p:nvPr/>
        </p:nvSpPr>
        <p:spPr bwMode="auto">
          <a:xfrm rot="14317620">
            <a:off x="3581400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5" name="Oval 65"/>
          <p:cNvSpPr>
            <a:spLocks noChangeArrowheads="1"/>
          </p:cNvSpPr>
          <p:nvPr/>
        </p:nvSpPr>
        <p:spPr bwMode="auto">
          <a:xfrm rot="14317620">
            <a:off x="3810000" y="4572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6" name="Oval 66"/>
          <p:cNvSpPr>
            <a:spLocks noChangeArrowheads="1"/>
          </p:cNvSpPr>
          <p:nvPr/>
        </p:nvSpPr>
        <p:spPr bwMode="auto">
          <a:xfrm rot="14317620">
            <a:off x="4191000" y="4953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sv-SE" sz="2400">
              <a:solidFill>
                <a:srgbClr val="808000"/>
              </a:solidFill>
              <a:latin typeface="Arial" charset="0"/>
            </a:endParaRPr>
          </a:p>
        </p:txBody>
      </p:sp>
      <p:sp>
        <p:nvSpPr>
          <p:cNvPr id="67" name="Oval 67"/>
          <p:cNvSpPr>
            <a:spLocks noChangeArrowheads="1"/>
          </p:cNvSpPr>
          <p:nvPr/>
        </p:nvSpPr>
        <p:spPr bwMode="auto">
          <a:xfrm rot="14317620">
            <a:off x="53340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8" name="Oval 68"/>
          <p:cNvSpPr>
            <a:spLocks noChangeArrowheads="1"/>
          </p:cNvSpPr>
          <p:nvPr/>
        </p:nvSpPr>
        <p:spPr bwMode="auto">
          <a:xfrm rot="14317620">
            <a:off x="4589463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9" name="Oval 69"/>
          <p:cNvSpPr>
            <a:spLocks noChangeArrowheads="1"/>
          </p:cNvSpPr>
          <p:nvPr/>
        </p:nvSpPr>
        <p:spPr bwMode="auto">
          <a:xfrm rot="14317620">
            <a:off x="4572000" y="5791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1" name="Line 71"/>
          <p:cNvSpPr>
            <a:spLocks noChangeShapeType="1"/>
          </p:cNvSpPr>
          <p:nvPr/>
        </p:nvSpPr>
        <p:spPr bwMode="auto">
          <a:xfrm>
            <a:off x="3446463" y="60960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2" name="Oval 72"/>
          <p:cNvSpPr>
            <a:spLocks noChangeArrowheads="1"/>
          </p:cNvSpPr>
          <p:nvPr/>
        </p:nvSpPr>
        <p:spPr bwMode="auto">
          <a:xfrm rot="14317620">
            <a:off x="5334000" y="5486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3" name="Text Box 73"/>
          <p:cNvSpPr txBox="1">
            <a:spLocks noChangeArrowheads="1"/>
          </p:cNvSpPr>
          <p:nvPr/>
        </p:nvSpPr>
        <p:spPr bwMode="auto">
          <a:xfrm>
            <a:off x="5708650" y="58674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808000"/>
                </a:solidFill>
                <a:latin typeface="Arial" charset="0"/>
              </a:rPr>
              <a:t>X</a:t>
            </a:r>
          </a:p>
        </p:txBody>
      </p:sp>
      <p:sp>
        <p:nvSpPr>
          <p:cNvPr id="74" name="Line 74"/>
          <p:cNvSpPr>
            <a:spLocks noChangeShapeType="1"/>
          </p:cNvSpPr>
          <p:nvPr/>
        </p:nvSpPr>
        <p:spPr bwMode="auto">
          <a:xfrm>
            <a:off x="396875" y="45767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5" name="Line 75"/>
          <p:cNvSpPr>
            <a:spLocks noChangeShapeType="1"/>
          </p:cNvSpPr>
          <p:nvPr/>
        </p:nvSpPr>
        <p:spPr bwMode="auto">
          <a:xfrm flipV="1">
            <a:off x="396875" y="4724400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6" name="Oval 76"/>
          <p:cNvSpPr>
            <a:spLocks noChangeArrowheads="1"/>
          </p:cNvSpPr>
          <p:nvPr/>
        </p:nvSpPr>
        <p:spPr bwMode="auto">
          <a:xfrm rot="14317620">
            <a:off x="457200" y="5410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7" name="Oval 77"/>
          <p:cNvSpPr>
            <a:spLocks noChangeArrowheads="1"/>
          </p:cNvSpPr>
          <p:nvPr/>
        </p:nvSpPr>
        <p:spPr bwMode="auto">
          <a:xfrm rot="14317620">
            <a:off x="762000" y="5334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8" name="Oval 78"/>
          <p:cNvSpPr>
            <a:spLocks noChangeArrowheads="1"/>
          </p:cNvSpPr>
          <p:nvPr/>
        </p:nvSpPr>
        <p:spPr bwMode="auto">
          <a:xfrm rot="14317620">
            <a:off x="2819400" y="4648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9" name="Oval 79"/>
          <p:cNvSpPr>
            <a:spLocks noChangeArrowheads="1"/>
          </p:cNvSpPr>
          <p:nvPr/>
        </p:nvSpPr>
        <p:spPr bwMode="auto">
          <a:xfrm rot="14317620">
            <a:off x="2438400" y="4724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0" name="Oval 80"/>
          <p:cNvSpPr>
            <a:spLocks noChangeArrowheads="1"/>
          </p:cNvSpPr>
          <p:nvPr/>
        </p:nvSpPr>
        <p:spPr bwMode="auto">
          <a:xfrm rot="14317620">
            <a:off x="1066800" y="5181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sv-SE" sz="2400">
              <a:solidFill>
                <a:srgbClr val="808000"/>
              </a:solidFill>
              <a:latin typeface="Arial" charset="0"/>
            </a:endParaRPr>
          </a:p>
        </p:txBody>
      </p:sp>
      <p:sp>
        <p:nvSpPr>
          <p:cNvPr id="81" name="Oval 81"/>
          <p:cNvSpPr>
            <a:spLocks noChangeArrowheads="1"/>
          </p:cNvSpPr>
          <p:nvPr/>
        </p:nvSpPr>
        <p:spPr bwMode="auto">
          <a:xfrm rot="14317620">
            <a:off x="1752600" y="4953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2" name="Oval 82"/>
          <p:cNvSpPr>
            <a:spLocks noChangeArrowheads="1"/>
          </p:cNvSpPr>
          <p:nvPr/>
        </p:nvSpPr>
        <p:spPr bwMode="auto">
          <a:xfrm rot="14317620">
            <a:off x="14478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3" name="Line 84"/>
          <p:cNvSpPr>
            <a:spLocks noChangeShapeType="1"/>
          </p:cNvSpPr>
          <p:nvPr/>
        </p:nvSpPr>
        <p:spPr bwMode="auto">
          <a:xfrm>
            <a:off x="381000" y="60960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4" name="Oval 85"/>
          <p:cNvSpPr>
            <a:spLocks noChangeArrowheads="1"/>
          </p:cNvSpPr>
          <p:nvPr/>
        </p:nvSpPr>
        <p:spPr bwMode="auto">
          <a:xfrm rot="14317620">
            <a:off x="2133600" y="4876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5" name="Text Box 86"/>
          <p:cNvSpPr txBox="1">
            <a:spLocks noChangeArrowheads="1"/>
          </p:cNvSpPr>
          <p:nvPr/>
        </p:nvSpPr>
        <p:spPr bwMode="auto">
          <a:xfrm>
            <a:off x="2643188" y="58674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808000"/>
                </a:solidFill>
                <a:latin typeface="Arial" charset="0"/>
              </a:rPr>
              <a:t>X</a:t>
            </a:r>
          </a:p>
        </p:txBody>
      </p:sp>
      <p:sp>
        <p:nvSpPr>
          <p:cNvPr id="86" name="Text Box 87"/>
          <p:cNvSpPr txBox="1">
            <a:spLocks noChangeArrowheads="1"/>
          </p:cNvSpPr>
          <p:nvPr/>
        </p:nvSpPr>
        <p:spPr bwMode="auto">
          <a:xfrm>
            <a:off x="1308161" y="1631950"/>
            <a:ext cx="915987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808000"/>
                </a:solidFill>
                <a:latin typeface="Arial" charset="0"/>
              </a:rPr>
              <a:t>r = -1</a:t>
            </a:r>
          </a:p>
        </p:txBody>
      </p:sp>
      <p:sp>
        <p:nvSpPr>
          <p:cNvPr id="87" name="Text Box 88"/>
          <p:cNvSpPr txBox="1">
            <a:spLocks noChangeArrowheads="1"/>
          </p:cNvSpPr>
          <p:nvPr/>
        </p:nvSpPr>
        <p:spPr bwMode="auto">
          <a:xfrm>
            <a:off x="4608071" y="1557680"/>
            <a:ext cx="1000125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808000"/>
                </a:solidFill>
                <a:latin typeface="Arial" charset="0"/>
              </a:rPr>
              <a:t>r = -.6</a:t>
            </a:r>
          </a:p>
        </p:txBody>
      </p:sp>
      <p:sp>
        <p:nvSpPr>
          <p:cNvPr id="88" name="Text Box 89"/>
          <p:cNvSpPr txBox="1">
            <a:spLocks noChangeArrowheads="1"/>
          </p:cNvSpPr>
          <p:nvPr/>
        </p:nvSpPr>
        <p:spPr bwMode="auto">
          <a:xfrm>
            <a:off x="7434195" y="1570567"/>
            <a:ext cx="814388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808000"/>
                </a:solidFill>
                <a:latin typeface="Arial" charset="0"/>
              </a:rPr>
              <a:t>r = 0</a:t>
            </a:r>
          </a:p>
        </p:txBody>
      </p:sp>
      <p:sp>
        <p:nvSpPr>
          <p:cNvPr id="89" name="Text Box 90"/>
          <p:cNvSpPr txBox="1">
            <a:spLocks noChangeArrowheads="1"/>
          </p:cNvSpPr>
          <p:nvPr/>
        </p:nvSpPr>
        <p:spPr bwMode="auto">
          <a:xfrm>
            <a:off x="4122738" y="6161088"/>
            <a:ext cx="1076325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808000"/>
                </a:solidFill>
                <a:latin typeface="Arial" charset="0"/>
              </a:rPr>
              <a:t>r = +.3</a:t>
            </a:r>
          </a:p>
        </p:txBody>
      </p:sp>
      <p:sp>
        <p:nvSpPr>
          <p:cNvPr id="90" name="Text Box 91"/>
          <p:cNvSpPr txBox="1">
            <a:spLocks noChangeArrowheads="1"/>
          </p:cNvSpPr>
          <p:nvPr/>
        </p:nvSpPr>
        <p:spPr bwMode="auto">
          <a:xfrm>
            <a:off x="685006" y="4599055"/>
            <a:ext cx="992188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808000"/>
                </a:solidFill>
                <a:latin typeface="Arial" charset="0"/>
              </a:rPr>
              <a:t>r = +1</a:t>
            </a:r>
          </a:p>
        </p:txBody>
      </p:sp>
      <p:sp>
        <p:nvSpPr>
          <p:cNvPr id="91" name="Line 92"/>
          <p:cNvSpPr>
            <a:spLocks noChangeShapeType="1"/>
          </p:cNvSpPr>
          <p:nvPr/>
        </p:nvSpPr>
        <p:spPr bwMode="auto">
          <a:xfrm>
            <a:off x="6357938" y="4576763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2" name="Oval 93"/>
          <p:cNvSpPr>
            <a:spLocks noChangeArrowheads="1"/>
          </p:cNvSpPr>
          <p:nvPr/>
        </p:nvSpPr>
        <p:spPr bwMode="auto">
          <a:xfrm rot="14317620">
            <a:off x="85344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3" name="Oval 94"/>
          <p:cNvSpPr>
            <a:spLocks noChangeArrowheads="1"/>
          </p:cNvSpPr>
          <p:nvPr/>
        </p:nvSpPr>
        <p:spPr bwMode="auto">
          <a:xfrm rot="14317620">
            <a:off x="80010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4" name="Oval 95"/>
          <p:cNvSpPr>
            <a:spLocks noChangeArrowheads="1"/>
          </p:cNvSpPr>
          <p:nvPr/>
        </p:nvSpPr>
        <p:spPr bwMode="auto">
          <a:xfrm rot="14317620">
            <a:off x="65532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5" name="Oval 96"/>
          <p:cNvSpPr>
            <a:spLocks noChangeArrowheads="1"/>
          </p:cNvSpPr>
          <p:nvPr/>
        </p:nvSpPr>
        <p:spPr bwMode="auto">
          <a:xfrm rot="14317620">
            <a:off x="68580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6" name="Oval 97"/>
          <p:cNvSpPr>
            <a:spLocks noChangeArrowheads="1"/>
          </p:cNvSpPr>
          <p:nvPr/>
        </p:nvSpPr>
        <p:spPr bwMode="auto">
          <a:xfrm rot="14317620">
            <a:off x="71628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sv-SE" sz="2400">
              <a:solidFill>
                <a:srgbClr val="808000"/>
              </a:solidFill>
              <a:latin typeface="Arial" charset="0"/>
            </a:endParaRPr>
          </a:p>
        </p:txBody>
      </p:sp>
      <p:sp>
        <p:nvSpPr>
          <p:cNvPr id="97" name="Oval 98"/>
          <p:cNvSpPr>
            <a:spLocks noChangeArrowheads="1"/>
          </p:cNvSpPr>
          <p:nvPr/>
        </p:nvSpPr>
        <p:spPr bwMode="auto">
          <a:xfrm rot="14317620">
            <a:off x="7485063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9" name="Line 100"/>
          <p:cNvSpPr>
            <a:spLocks noChangeShapeType="1"/>
          </p:cNvSpPr>
          <p:nvPr/>
        </p:nvSpPr>
        <p:spPr bwMode="auto">
          <a:xfrm>
            <a:off x="6342063" y="60960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0" name="Text Box 102"/>
          <p:cNvSpPr txBox="1">
            <a:spLocks noChangeArrowheads="1"/>
          </p:cNvSpPr>
          <p:nvPr/>
        </p:nvSpPr>
        <p:spPr bwMode="auto">
          <a:xfrm>
            <a:off x="7220018" y="4517252"/>
            <a:ext cx="814388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808000"/>
                </a:solidFill>
                <a:latin typeface="Arial" charset="0"/>
              </a:rPr>
              <a:t>r = 0</a:t>
            </a:r>
          </a:p>
        </p:txBody>
      </p:sp>
      <p:sp>
        <p:nvSpPr>
          <p:cNvPr id="101" name="Oval 103"/>
          <p:cNvSpPr>
            <a:spLocks noChangeArrowheads="1"/>
          </p:cNvSpPr>
          <p:nvPr/>
        </p:nvSpPr>
        <p:spPr bwMode="auto">
          <a:xfrm rot="14317620">
            <a:off x="4953000" y="4876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2" name="Oval 104"/>
          <p:cNvSpPr>
            <a:spLocks noChangeArrowheads="1"/>
          </p:cNvSpPr>
          <p:nvPr/>
        </p:nvSpPr>
        <p:spPr bwMode="auto">
          <a:xfrm rot="14317620">
            <a:off x="4343400" y="5486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3" name="Oval 105"/>
          <p:cNvSpPr>
            <a:spLocks noChangeArrowheads="1"/>
          </p:cNvSpPr>
          <p:nvPr/>
        </p:nvSpPr>
        <p:spPr bwMode="auto">
          <a:xfrm rot="14317620">
            <a:off x="4724400" y="4495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4" name="Text Box 34"/>
          <p:cNvSpPr txBox="1">
            <a:spLocks noChangeArrowheads="1"/>
          </p:cNvSpPr>
          <p:nvPr/>
        </p:nvSpPr>
        <p:spPr bwMode="auto">
          <a:xfrm>
            <a:off x="358708" y="152876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808000"/>
                </a:solidFill>
                <a:latin typeface="Arial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99121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Korrelation</a:t>
            </a:r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395536" y="1474619"/>
            <a:ext cx="81369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/>
              <a:t>Korrelationskoefficienten, r (Pearson):</a:t>
            </a:r>
          </a:p>
          <a:p>
            <a:pPr lvl="1"/>
            <a:r>
              <a:rPr lang="sv-SE" sz="2000" dirty="0"/>
              <a:t>Har ingen enhet.</a:t>
            </a:r>
          </a:p>
          <a:p>
            <a:pPr lvl="1"/>
            <a:r>
              <a:rPr lang="sv-SE" sz="2000" dirty="0"/>
              <a:t>Är ett mått på hur starkt linjärt förhållande det är mellan två variabler</a:t>
            </a:r>
          </a:p>
          <a:p>
            <a:pPr lvl="1"/>
            <a:r>
              <a:rPr lang="sv-SE" sz="2000" dirty="0"/>
              <a:t>Kan anta värden mellan -1 och 1.</a:t>
            </a:r>
          </a:p>
          <a:p>
            <a:pPr lvl="1"/>
            <a:r>
              <a:rPr lang="sv-SE" sz="2000" dirty="0"/>
              <a:t> r = 0 innebär att det inte finns något linjärt samband mellan variablerna</a:t>
            </a:r>
          </a:p>
          <a:p>
            <a:pPr lvl="1"/>
            <a:r>
              <a:rPr lang="sv-SE" sz="2000" dirty="0"/>
              <a:t> r = 1 innebär att det är ett perfekt positivt </a:t>
            </a:r>
            <a:r>
              <a:rPr lang="sv-SE" sz="2000" dirty="0" err="1"/>
              <a:t>linj</a:t>
            </a:r>
            <a:r>
              <a:rPr lang="sv-SE" sz="2000" dirty="0"/>
              <a:t>. samband mellan variablerna</a:t>
            </a:r>
          </a:p>
          <a:p>
            <a:pPr lvl="1"/>
            <a:r>
              <a:rPr lang="sv-SE" sz="2000" dirty="0"/>
              <a:t> r = -1 innebär att det är ett perfekt negativt </a:t>
            </a:r>
            <a:r>
              <a:rPr lang="sv-SE" sz="2000" dirty="0" err="1"/>
              <a:t>linj</a:t>
            </a:r>
            <a:r>
              <a:rPr lang="sv-SE" sz="2000" dirty="0"/>
              <a:t>. Samband mellan variablerna</a:t>
            </a:r>
          </a:p>
        </p:txBody>
      </p:sp>
    </p:spTree>
    <p:extLst>
      <p:ext uri="{BB962C8B-B14F-4D97-AF65-F5344CB8AC3E}">
        <p14:creationId xmlns:p14="http://schemas.microsoft.com/office/powerpoint/2010/main" val="368427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z="3400" smtClean="0"/>
              <a:t>Kort sammanfattning av olika test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124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dirty="0" smtClean="0"/>
              <a:t>Parametriska tester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v-SE" dirty="0" smtClean="0"/>
              <a:t>	- T-test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v-SE" dirty="0"/>
              <a:t>	</a:t>
            </a:r>
            <a:r>
              <a:rPr lang="sv-SE" dirty="0" smtClean="0"/>
              <a:t>- Regressionsanalys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v-SE" dirty="0" smtClean="0"/>
              <a:t>	- Normalfördelade variabler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sv-SE" dirty="0" smtClean="0"/>
          </a:p>
          <a:p>
            <a:pPr eaLnBrk="1" hangingPunct="1">
              <a:lnSpc>
                <a:spcPct val="90000"/>
              </a:lnSpc>
            </a:pPr>
            <a:r>
              <a:rPr lang="sv-SE" dirty="0" smtClean="0"/>
              <a:t>Icke parametriska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v-SE" dirty="0" smtClean="0"/>
              <a:t>	- Chi-två (</a:t>
            </a:r>
            <a:r>
              <a:rPr lang="sv-SE" dirty="0" smtClean="0">
                <a:sym typeface="Symbol" pitchFamily="18" charset="2"/>
              </a:rPr>
              <a:t></a:t>
            </a:r>
            <a:r>
              <a:rPr lang="sv-SE" baseline="30000" dirty="0" smtClean="0">
                <a:sym typeface="Symbol" pitchFamily="18" charset="2"/>
              </a:rPr>
              <a:t>2</a:t>
            </a:r>
            <a:r>
              <a:rPr lang="sv-SE" dirty="0" smtClean="0"/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v-SE" dirty="0" smtClean="0"/>
              <a:t>	- </a:t>
            </a:r>
            <a:r>
              <a:rPr lang="sv-SE" dirty="0" err="1" smtClean="0"/>
              <a:t>Wilcoxon</a:t>
            </a:r>
            <a:r>
              <a:rPr lang="sv-SE" dirty="0" smtClean="0"/>
              <a:t>, Mann-Whitney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v-SE" dirty="0" smtClean="0"/>
              <a:t>	- Odds kvoter, relativa risker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Utdrag från artikel</a:t>
            </a:r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539552" y="2564904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Pearson’s </a:t>
            </a:r>
            <a:r>
              <a:rPr lang="en-US" b="1" dirty="0"/>
              <a:t>2 test </a:t>
            </a:r>
            <a:r>
              <a:rPr lang="en-US" dirty="0"/>
              <a:t>was used to test for differences between the</a:t>
            </a:r>
          </a:p>
          <a:p>
            <a:r>
              <a:rPr lang="en-US" dirty="0"/>
              <a:t>OMT group and the ketorolac group with respect to categorical</a:t>
            </a:r>
          </a:p>
          <a:p>
            <a:r>
              <a:rPr lang="en-US" dirty="0"/>
              <a:t>demographic and comorbid variables. </a:t>
            </a:r>
            <a:r>
              <a:rPr lang="en-US" b="1" dirty="0"/>
              <a:t>Two-tailed </a:t>
            </a:r>
            <a:r>
              <a:rPr lang="en-US" b="1" i="1" dirty="0"/>
              <a:t>t </a:t>
            </a:r>
            <a:r>
              <a:rPr lang="en-US" b="1" dirty="0"/>
              <a:t>tests</a:t>
            </a:r>
          </a:p>
          <a:p>
            <a:r>
              <a:rPr lang="en-US" dirty="0"/>
              <a:t>were used to compare the two study groups for differences in</a:t>
            </a:r>
          </a:p>
          <a:p>
            <a:r>
              <a:rPr lang="en-US" dirty="0"/>
              <a:t>age and in the pre-to-post pain intensity changes reported by</a:t>
            </a:r>
          </a:p>
          <a:p>
            <a:r>
              <a:rPr lang="sv-SE" dirty="0"/>
              <a:t>patients’ </a:t>
            </a:r>
            <a:r>
              <a:rPr lang="sv-SE" dirty="0" err="1"/>
              <a:t>subjective</a:t>
            </a:r>
            <a:r>
              <a:rPr lang="sv-SE" dirty="0"/>
              <a:t> </a:t>
            </a:r>
            <a:r>
              <a:rPr lang="sv-SE" dirty="0" err="1"/>
              <a:t>measures</a:t>
            </a:r>
            <a:r>
              <a:rPr lang="sv-SE" dirty="0"/>
              <a:t>. </a:t>
            </a:r>
            <a:r>
              <a:rPr lang="sv-SE" dirty="0" err="1"/>
              <a:t>Comparisons</a:t>
            </a:r>
            <a:r>
              <a:rPr lang="sv-SE" dirty="0"/>
              <a:t> on the PRS-5 </a:t>
            </a:r>
            <a:r>
              <a:rPr lang="sv-SE" dirty="0" err="1"/>
              <a:t>scale</a:t>
            </a:r>
            <a:endParaRPr lang="sv-SE" dirty="0"/>
          </a:p>
          <a:p>
            <a:r>
              <a:rPr lang="en-US" dirty="0"/>
              <a:t>were tested using the </a:t>
            </a:r>
            <a:r>
              <a:rPr lang="en-US" b="1" dirty="0"/>
              <a:t>Mantel-</a:t>
            </a:r>
            <a:r>
              <a:rPr lang="en-US" b="1" dirty="0" err="1"/>
              <a:t>Haenszel</a:t>
            </a:r>
            <a:r>
              <a:rPr lang="en-US" b="1" dirty="0"/>
              <a:t> 2 test </a:t>
            </a:r>
            <a:r>
              <a:rPr lang="en-US" dirty="0"/>
              <a:t>for trend. The</a:t>
            </a:r>
          </a:p>
          <a:p>
            <a:r>
              <a:rPr lang="en-US" dirty="0"/>
              <a:t>correlations were tested using the </a:t>
            </a:r>
            <a:r>
              <a:rPr lang="en-US" b="1" dirty="0"/>
              <a:t>Spearman rank-order correlation</a:t>
            </a:r>
            <a:r>
              <a:rPr lang="en-US" dirty="0"/>
              <a:t>.</a:t>
            </a:r>
          </a:p>
          <a:p>
            <a:r>
              <a:rPr lang="en-US" b="1" dirty="0"/>
              <a:t>Testing was performed using the .05  level</a:t>
            </a:r>
            <a:r>
              <a:rPr lang="en-US" dirty="0"/>
              <a:t>. The statistical</a:t>
            </a:r>
          </a:p>
          <a:p>
            <a:r>
              <a:rPr lang="en-US" dirty="0"/>
              <a:t>package used for data analysis was Statistical Analysis</a:t>
            </a:r>
          </a:p>
          <a:p>
            <a:r>
              <a:rPr lang="sv-SE" dirty="0"/>
              <a:t>System software (Version 8.2, SAS </a:t>
            </a:r>
            <a:r>
              <a:rPr lang="sv-SE" dirty="0" err="1"/>
              <a:t>Institute</a:t>
            </a:r>
            <a:r>
              <a:rPr lang="sv-SE" dirty="0"/>
              <a:t> </a:t>
            </a:r>
            <a:r>
              <a:rPr lang="sv-SE" dirty="0" err="1"/>
              <a:t>Inc</a:t>
            </a:r>
            <a:r>
              <a:rPr lang="sv-SE" dirty="0"/>
              <a:t>, Cary, NC).</a:t>
            </a:r>
          </a:p>
        </p:txBody>
      </p:sp>
    </p:spTree>
    <p:extLst>
      <p:ext uri="{BB962C8B-B14F-4D97-AF65-F5344CB8AC3E}">
        <p14:creationId xmlns:p14="http://schemas.microsoft.com/office/powerpoint/2010/main" val="65451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Uppgift!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Vilket test användes i tabellen?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8153265" cy="399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5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Lathund för olika tester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7966075" cy="4413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v-SE" sz="2400" smtClean="0"/>
              <a:t>Intervall och kvotskala = parametriska test (t.ex grader, cm, kg, [koncentrationer])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v-SE" sz="2600" smtClean="0"/>
              <a:t>	</a:t>
            </a:r>
            <a:r>
              <a:rPr lang="sv-SE" sz="2400" smtClean="0"/>
              <a:t>- t-test (z-normalfördelning)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v-SE" sz="2400" smtClean="0"/>
              <a:t>	- Regressionsanalys (y=kx+m)</a:t>
            </a:r>
          </a:p>
          <a:p>
            <a:pPr eaLnBrk="1" hangingPunct="1">
              <a:lnSpc>
                <a:spcPct val="80000"/>
              </a:lnSpc>
            </a:pPr>
            <a:r>
              <a:rPr lang="sv-SE" sz="2400" smtClean="0"/>
              <a:t>Nominal-, ordinal-skala = icke parametriska test (färg, kön, placering, nivå (ej cm))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v-SE" sz="2400" smtClean="0"/>
              <a:t>	- Chi-två test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v-SE" sz="2400" smtClean="0"/>
              <a:t>	- Mann-Whitney, Wilcoxon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v-SE" sz="2400" smtClean="0"/>
              <a:t>	- Odds kvot, relativ risk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sv-SE" sz="2400" smtClean="0"/>
              <a:t> Obs! tänk på gruppering! Ok att göra chi-två på indelade intervall och kvotskalor men ej tvärtom!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sv-SE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Lathund II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smtClean="0"/>
              <a:t>Parade tester</a:t>
            </a:r>
          </a:p>
          <a:p>
            <a:pPr eaLnBrk="1" hangingPunct="1">
              <a:buFont typeface="Wingdings" pitchFamily="2" charset="2"/>
              <a:buNone/>
            </a:pPr>
            <a:r>
              <a:rPr lang="sv-SE" smtClean="0"/>
              <a:t>	- Upprepade mätningar på samma person</a:t>
            </a:r>
          </a:p>
          <a:p>
            <a:pPr eaLnBrk="1" hangingPunct="1"/>
            <a:r>
              <a:rPr lang="sv-SE" smtClean="0"/>
              <a:t>Oparade tester</a:t>
            </a:r>
          </a:p>
          <a:p>
            <a:pPr eaLnBrk="1" hangingPunct="1">
              <a:buFont typeface="Wingdings" pitchFamily="2" charset="2"/>
              <a:buNone/>
            </a:pPr>
            <a:r>
              <a:rPr lang="sv-SE" smtClean="0"/>
              <a:t>	- Jämföra olika grupper</a:t>
            </a:r>
          </a:p>
          <a:p>
            <a:pPr eaLnBrk="1" hangingPunct="1">
              <a:buFont typeface="Wingdings" pitchFamily="2" charset="2"/>
              <a:buNone/>
            </a:pPr>
            <a:endParaRPr lang="sv-S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</a:t>
            </a:r>
            <a:r>
              <a:rPr lang="sv-SE" dirty="0" smtClean="0"/>
              <a:t>ödesschema Experimentell studie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b="1" dirty="0"/>
              <a:t>Jämföra </a:t>
            </a:r>
            <a:r>
              <a:rPr lang="sv-SE" sz="2000" b="1" dirty="0" err="1"/>
              <a:t>baselinevärden</a:t>
            </a:r>
            <a:r>
              <a:rPr lang="sv-SE" sz="2000" b="1" dirty="0"/>
              <a:t> mellan grupper</a:t>
            </a:r>
          </a:p>
          <a:p>
            <a:pPr lvl="1"/>
            <a:r>
              <a:rPr lang="sv-SE" sz="2000" dirty="0"/>
              <a:t>Fråga: Är grupperna lika innan intervention? (oparat test</a:t>
            </a:r>
            <a:r>
              <a:rPr lang="sv-SE" sz="2000" dirty="0" smtClean="0"/>
              <a:t>)</a:t>
            </a:r>
          </a:p>
          <a:p>
            <a:r>
              <a:rPr lang="sv-SE" sz="2000" b="1" dirty="0" smtClean="0"/>
              <a:t>Jämföra värden över tid för samma grupp</a:t>
            </a:r>
          </a:p>
          <a:p>
            <a:pPr lvl="1"/>
            <a:r>
              <a:rPr lang="sv-SE" sz="2000" dirty="0" smtClean="0"/>
              <a:t>Fråga: har det hänt något i respektive grupp över tid (parat test)</a:t>
            </a:r>
          </a:p>
          <a:p>
            <a:r>
              <a:rPr lang="sv-SE" sz="2000" dirty="0" smtClean="0"/>
              <a:t> </a:t>
            </a:r>
            <a:r>
              <a:rPr lang="sv-SE" sz="2000" b="1" dirty="0" smtClean="0"/>
              <a:t>Jämföra grupper efter intervention</a:t>
            </a:r>
          </a:p>
          <a:p>
            <a:pPr lvl="1"/>
            <a:r>
              <a:rPr lang="sv-SE" sz="2000" dirty="0" smtClean="0"/>
              <a:t>Fråga är det skillnad mellan grupperna efter intervention? (oparat test)</a:t>
            </a:r>
          </a:p>
          <a:p>
            <a:r>
              <a:rPr lang="sv-SE" sz="2000" b="1" dirty="0" smtClean="0"/>
              <a:t>Jämföra differens mellan grupper</a:t>
            </a:r>
          </a:p>
          <a:p>
            <a:pPr lvl="1"/>
            <a:r>
              <a:rPr lang="sv-SE" sz="2000" dirty="0" smtClean="0"/>
              <a:t>Fråga: Har det hänt något över tid mellan grupperna hänsyn till </a:t>
            </a:r>
            <a:r>
              <a:rPr lang="sv-SE" sz="2000" dirty="0" err="1" smtClean="0"/>
              <a:t>baseline</a:t>
            </a:r>
            <a:r>
              <a:rPr lang="sv-SE" sz="2000" dirty="0" smtClean="0"/>
              <a:t> (oparat test för differens)</a:t>
            </a:r>
          </a:p>
        </p:txBody>
      </p:sp>
    </p:spTree>
    <p:extLst>
      <p:ext uri="{BB962C8B-B14F-4D97-AF65-F5344CB8AC3E}">
        <p14:creationId xmlns:p14="http://schemas.microsoft.com/office/powerpoint/2010/main" val="413404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Datanivåer</a:t>
            </a:r>
          </a:p>
        </p:txBody>
      </p:sp>
      <p:graphicFrame>
        <p:nvGraphicFramePr>
          <p:cNvPr id="8195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352425" y="1979613"/>
          <a:ext cx="7593013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Dokument" r:id="rId4" imgW="7714488" imgH="3997452" progId="Word.Document.8">
                  <p:embed/>
                </p:oleObj>
              </mc:Choice>
              <mc:Fallback>
                <p:oleObj name="Dokument" r:id="rId4" imgW="7714488" imgH="3997452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1979613"/>
                        <a:ext cx="7593013" cy="393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Randomisering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sz="2600" smtClean="0"/>
              <a:t>Randomisering innebär att man använder slumpen för att avgöra vilken grupp en individ skall tillhöra</a:t>
            </a:r>
          </a:p>
          <a:p>
            <a:pPr eaLnBrk="1" hangingPunct="1">
              <a:lnSpc>
                <a:spcPct val="90000"/>
              </a:lnSpc>
            </a:pPr>
            <a:r>
              <a:rPr lang="sv-SE" sz="2600" smtClean="0"/>
              <a:t>Randomiserade studier är oftast det samma som experimentella studier med behandlings- och kontroll-grupp.</a:t>
            </a:r>
          </a:p>
          <a:p>
            <a:pPr eaLnBrk="1" hangingPunct="1">
              <a:lnSpc>
                <a:spcPct val="90000"/>
              </a:lnSpc>
            </a:pPr>
            <a:r>
              <a:rPr lang="sv-SE" sz="2600" smtClean="0"/>
              <a:t>Randomisering medför att fördelningen av systematiska felkällor (s.k. confounders) jämnas ut bland grupperna.</a:t>
            </a:r>
          </a:p>
          <a:p>
            <a:pPr eaLnBrk="1" hangingPunct="1">
              <a:lnSpc>
                <a:spcPct val="90000"/>
              </a:lnSpc>
            </a:pPr>
            <a:r>
              <a:rPr lang="sv-SE" sz="2600" smtClean="0"/>
              <a:t>Ibland görs gruppindelning innan man randomiserar (stratifiering).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Jämföra metoder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smtClean="0"/>
              <a:t>Sensitivitet: Hur stor andel som klassas sant positiva (alternativt andel positiva bland båda metoderna)</a:t>
            </a:r>
          </a:p>
          <a:p>
            <a:pPr eaLnBrk="1" hangingPunct="1">
              <a:lnSpc>
                <a:spcPct val="90000"/>
              </a:lnSpc>
            </a:pPr>
            <a:r>
              <a:rPr lang="sv-SE" smtClean="0"/>
              <a:t>Specificitet: Hur stor andel som klassas sant negativa (alternativt andel negativa bland båda metoderna)</a:t>
            </a:r>
          </a:p>
          <a:p>
            <a:pPr eaLnBrk="1" hangingPunct="1">
              <a:lnSpc>
                <a:spcPct val="90000"/>
              </a:lnSpc>
            </a:pPr>
            <a:r>
              <a:rPr lang="sv-SE" smtClean="0"/>
              <a:t>Mer komplicerad metod: Kappa, vägt kappa (Cohens kappa)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Sensitivitet, Specificitet</a:t>
            </a:r>
          </a:p>
        </p:txBody>
      </p:sp>
      <p:graphicFrame>
        <p:nvGraphicFramePr>
          <p:cNvPr id="108593" name="Group 49"/>
          <p:cNvGraphicFramePr>
            <a:graphicFrameLocks noGrp="1"/>
          </p:cNvGraphicFramePr>
          <p:nvPr>
            <p:ph idx="1"/>
          </p:nvPr>
        </p:nvGraphicFramePr>
        <p:xfrm>
          <a:off x="566738" y="1752600"/>
          <a:ext cx="8001000" cy="4267200"/>
        </p:xfrm>
        <a:graphic>
          <a:graphicData uri="http://schemas.openxmlformats.org/drawingml/2006/table">
            <a:tbl>
              <a:tblPr/>
              <a:tblGrid>
                <a:gridCol w="200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Positiv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Negativ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totalt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Positiv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Negativ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totalt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sv-SE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0206" name="Line 50"/>
          <p:cNvSpPr>
            <a:spLocks noChangeShapeType="1"/>
          </p:cNvSpPr>
          <p:nvPr/>
        </p:nvSpPr>
        <p:spPr bwMode="auto">
          <a:xfrm>
            <a:off x="611188" y="1773238"/>
            <a:ext cx="1944687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0207" name="Text Box 51"/>
          <p:cNvSpPr txBox="1">
            <a:spLocks noChangeArrowheads="1"/>
          </p:cNvSpPr>
          <p:nvPr/>
        </p:nvSpPr>
        <p:spPr bwMode="auto">
          <a:xfrm>
            <a:off x="1403350" y="1916113"/>
            <a:ext cx="1296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/>
              <a:t>Metod A</a:t>
            </a:r>
          </a:p>
        </p:txBody>
      </p:sp>
      <p:sp>
        <p:nvSpPr>
          <p:cNvPr id="50208" name="Text Box 52"/>
          <p:cNvSpPr txBox="1">
            <a:spLocks noChangeArrowheads="1"/>
          </p:cNvSpPr>
          <p:nvPr/>
        </p:nvSpPr>
        <p:spPr bwMode="auto">
          <a:xfrm>
            <a:off x="611188" y="2349500"/>
            <a:ext cx="1296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/>
              <a:t>Metod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Reliabilitet och Validitet</a:t>
            </a:r>
          </a:p>
        </p:txBody>
      </p:sp>
      <p:sp>
        <p:nvSpPr>
          <p:cNvPr id="51203" name="Oval 4"/>
          <p:cNvSpPr>
            <a:spLocks noChangeArrowheads="1"/>
          </p:cNvSpPr>
          <p:nvPr/>
        </p:nvSpPr>
        <p:spPr bwMode="auto">
          <a:xfrm>
            <a:off x="1187450" y="2276475"/>
            <a:ext cx="1944688" cy="1873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04" name="Oval 5"/>
          <p:cNvSpPr>
            <a:spLocks noChangeArrowheads="1"/>
          </p:cNvSpPr>
          <p:nvPr/>
        </p:nvSpPr>
        <p:spPr bwMode="auto">
          <a:xfrm>
            <a:off x="1619250" y="2636838"/>
            <a:ext cx="1081088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05" name="Oval 6"/>
          <p:cNvSpPr>
            <a:spLocks noChangeArrowheads="1"/>
          </p:cNvSpPr>
          <p:nvPr/>
        </p:nvSpPr>
        <p:spPr bwMode="auto">
          <a:xfrm>
            <a:off x="1979613" y="2997200"/>
            <a:ext cx="360362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06" name="AutoShape 7"/>
          <p:cNvSpPr>
            <a:spLocks noChangeArrowheads="1"/>
          </p:cNvSpPr>
          <p:nvPr/>
        </p:nvSpPr>
        <p:spPr bwMode="auto">
          <a:xfrm>
            <a:off x="2700338" y="3789363"/>
            <a:ext cx="142875" cy="144462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07" name="AutoShape 8"/>
          <p:cNvSpPr>
            <a:spLocks noChangeArrowheads="1"/>
          </p:cNvSpPr>
          <p:nvPr/>
        </p:nvSpPr>
        <p:spPr bwMode="auto">
          <a:xfrm>
            <a:off x="2916238" y="4005263"/>
            <a:ext cx="142875" cy="144462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08" name="AutoShape 9"/>
          <p:cNvSpPr>
            <a:spLocks noChangeArrowheads="1"/>
          </p:cNvSpPr>
          <p:nvPr/>
        </p:nvSpPr>
        <p:spPr bwMode="auto">
          <a:xfrm>
            <a:off x="2916238" y="3789363"/>
            <a:ext cx="142875" cy="144462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09" name="AutoShape 10"/>
          <p:cNvSpPr>
            <a:spLocks noChangeArrowheads="1"/>
          </p:cNvSpPr>
          <p:nvPr/>
        </p:nvSpPr>
        <p:spPr bwMode="auto">
          <a:xfrm>
            <a:off x="2700338" y="3933825"/>
            <a:ext cx="142875" cy="144463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10" name="Oval 11"/>
          <p:cNvSpPr>
            <a:spLocks noChangeArrowheads="1"/>
          </p:cNvSpPr>
          <p:nvPr/>
        </p:nvSpPr>
        <p:spPr bwMode="auto">
          <a:xfrm>
            <a:off x="5292725" y="2349500"/>
            <a:ext cx="1944688" cy="1873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11" name="Oval 12"/>
          <p:cNvSpPr>
            <a:spLocks noChangeArrowheads="1"/>
          </p:cNvSpPr>
          <p:nvPr/>
        </p:nvSpPr>
        <p:spPr bwMode="auto">
          <a:xfrm>
            <a:off x="5724525" y="2709863"/>
            <a:ext cx="1081088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12" name="Oval 13"/>
          <p:cNvSpPr>
            <a:spLocks noChangeArrowheads="1"/>
          </p:cNvSpPr>
          <p:nvPr/>
        </p:nvSpPr>
        <p:spPr bwMode="auto">
          <a:xfrm>
            <a:off x="6084888" y="3070225"/>
            <a:ext cx="360362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13" name="AutoShape 14"/>
          <p:cNvSpPr>
            <a:spLocks noChangeArrowheads="1"/>
          </p:cNvSpPr>
          <p:nvPr/>
        </p:nvSpPr>
        <p:spPr bwMode="auto">
          <a:xfrm>
            <a:off x="6084888" y="3141663"/>
            <a:ext cx="142875" cy="144462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14" name="AutoShape 15"/>
          <p:cNvSpPr>
            <a:spLocks noChangeArrowheads="1"/>
          </p:cNvSpPr>
          <p:nvPr/>
        </p:nvSpPr>
        <p:spPr bwMode="auto">
          <a:xfrm>
            <a:off x="6300788" y="3357563"/>
            <a:ext cx="142875" cy="144462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15" name="AutoShape 16"/>
          <p:cNvSpPr>
            <a:spLocks noChangeArrowheads="1"/>
          </p:cNvSpPr>
          <p:nvPr/>
        </p:nvSpPr>
        <p:spPr bwMode="auto">
          <a:xfrm>
            <a:off x="6300788" y="3141663"/>
            <a:ext cx="142875" cy="144462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16" name="AutoShape 17"/>
          <p:cNvSpPr>
            <a:spLocks noChangeArrowheads="1"/>
          </p:cNvSpPr>
          <p:nvPr/>
        </p:nvSpPr>
        <p:spPr bwMode="auto">
          <a:xfrm>
            <a:off x="6084888" y="3286125"/>
            <a:ext cx="142875" cy="144463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17" name="Oval 18"/>
          <p:cNvSpPr>
            <a:spLocks noChangeArrowheads="1"/>
          </p:cNvSpPr>
          <p:nvPr/>
        </p:nvSpPr>
        <p:spPr bwMode="auto">
          <a:xfrm>
            <a:off x="1260475" y="4364038"/>
            <a:ext cx="1944688" cy="1873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18" name="Oval 19"/>
          <p:cNvSpPr>
            <a:spLocks noChangeArrowheads="1"/>
          </p:cNvSpPr>
          <p:nvPr/>
        </p:nvSpPr>
        <p:spPr bwMode="auto">
          <a:xfrm>
            <a:off x="1692275" y="4724400"/>
            <a:ext cx="1081088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19" name="Oval 20"/>
          <p:cNvSpPr>
            <a:spLocks noChangeArrowheads="1"/>
          </p:cNvSpPr>
          <p:nvPr/>
        </p:nvSpPr>
        <p:spPr bwMode="auto">
          <a:xfrm>
            <a:off x="2052638" y="5084763"/>
            <a:ext cx="360362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20" name="AutoShape 21"/>
          <p:cNvSpPr>
            <a:spLocks noChangeArrowheads="1"/>
          </p:cNvSpPr>
          <p:nvPr/>
        </p:nvSpPr>
        <p:spPr bwMode="auto">
          <a:xfrm>
            <a:off x="3059113" y="4652963"/>
            <a:ext cx="142875" cy="144462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21" name="AutoShape 22"/>
          <p:cNvSpPr>
            <a:spLocks noChangeArrowheads="1"/>
          </p:cNvSpPr>
          <p:nvPr/>
        </p:nvSpPr>
        <p:spPr bwMode="auto">
          <a:xfrm>
            <a:off x="1763713" y="4221163"/>
            <a:ext cx="142875" cy="144462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22" name="AutoShape 23"/>
          <p:cNvSpPr>
            <a:spLocks noChangeArrowheads="1"/>
          </p:cNvSpPr>
          <p:nvPr/>
        </p:nvSpPr>
        <p:spPr bwMode="auto">
          <a:xfrm>
            <a:off x="2555875" y="6092825"/>
            <a:ext cx="142875" cy="144463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23" name="AutoShape 24"/>
          <p:cNvSpPr>
            <a:spLocks noChangeArrowheads="1"/>
          </p:cNvSpPr>
          <p:nvPr/>
        </p:nvSpPr>
        <p:spPr bwMode="auto">
          <a:xfrm>
            <a:off x="3348038" y="5734050"/>
            <a:ext cx="142875" cy="144463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24" name="Oval 26"/>
          <p:cNvSpPr>
            <a:spLocks noChangeArrowheads="1"/>
          </p:cNvSpPr>
          <p:nvPr/>
        </p:nvSpPr>
        <p:spPr bwMode="auto">
          <a:xfrm>
            <a:off x="5219700" y="4365625"/>
            <a:ext cx="1944688" cy="1873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25" name="Oval 27"/>
          <p:cNvSpPr>
            <a:spLocks noChangeArrowheads="1"/>
          </p:cNvSpPr>
          <p:nvPr/>
        </p:nvSpPr>
        <p:spPr bwMode="auto">
          <a:xfrm>
            <a:off x="5651500" y="4725988"/>
            <a:ext cx="1081088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26" name="Oval 28"/>
          <p:cNvSpPr>
            <a:spLocks noChangeArrowheads="1"/>
          </p:cNvSpPr>
          <p:nvPr/>
        </p:nvSpPr>
        <p:spPr bwMode="auto">
          <a:xfrm>
            <a:off x="6011863" y="5086350"/>
            <a:ext cx="360362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27" name="AutoShape 29"/>
          <p:cNvSpPr>
            <a:spLocks noChangeArrowheads="1"/>
          </p:cNvSpPr>
          <p:nvPr/>
        </p:nvSpPr>
        <p:spPr bwMode="auto">
          <a:xfrm>
            <a:off x="5724525" y="5013325"/>
            <a:ext cx="142875" cy="144463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28" name="AutoShape 30"/>
          <p:cNvSpPr>
            <a:spLocks noChangeArrowheads="1"/>
          </p:cNvSpPr>
          <p:nvPr/>
        </p:nvSpPr>
        <p:spPr bwMode="auto">
          <a:xfrm>
            <a:off x="6588125" y="4941888"/>
            <a:ext cx="142875" cy="144462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29" name="AutoShape 31"/>
          <p:cNvSpPr>
            <a:spLocks noChangeArrowheads="1"/>
          </p:cNvSpPr>
          <p:nvPr/>
        </p:nvSpPr>
        <p:spPr bwMode="auto">
          <a:xfrm>
            <a:off x="6588125" y="5589588"/>
            <a:ext cx="142875" cy="144462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30" name="AutoShape 32"/>
          <p:cNvSpPr>
            <a:spLocks noChangeArrowheads="1"/>
          </p:cNvSpPr>
          <p:nvPr/>
        </p:nvSpPr>
        <p:spPr bwMode="auto">
          <a:xfrm>
            <a:off x="5795963" y="5661025"/>
            <a:ext cx="142875" cy="144463"/>
          </a:xfrm>
          <a:prstGeom prst="octagon">
            <a:avLst>
              <a:gd name="adj" fmla="val 2928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1231" name="Text Box 33"/>
          <p:cNvSpPr txBox="1">
            <a:spLocks noChangeArrowheads="1"/>
          </p:cNvSpPr>
          <p:nvPr/>
        </p:nvSpPr>
        <p:spPr bwMode="auto">
          <a:xfrm>
            <a:off x="0" y="2420938"/>
            <a:ext cx="140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dirty="0"/>
              <a:t>Hög precision</a:t>
            </a:r>
          </a:p>
        </p:txBody>
      </p:sp>
      <p:sp>
        <p:nvSpPr>
          <p:cNvPr id="51232" name="Text Box 34"/>
          <p:cNvSpPr txBox="1">
            <a:spLocks noChangeArrowheads="1"/>
          </p:cNvSpPr>
          <p:nvPr/>
        </p:nvSpPr>
        <p:spPr bwMode="auto">
          <a:xfrm>
            <a:off x="1403350" y="1628775"/>
            <a:ext cx="140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/>
              <a:t>Låg validitet</a:t>
            </a:r>
          </a:p>
        </p:txBody>
      </p:sp>
      <p:sp>
        <p:nvSpPr>
          <p:cNvPr id="51233" name="Text Box 35"/>
          <p:cNvSpPr txBox="1">
            <a:spLocks noChangeArrowheads="1"/>
          </p:cNvSpPr>
          <p:nvPr/>
        </p:nvSpPr>
        <p:spPr bwMode="auto">
          <a:xfrm>
            <a:off x="5435600" y="1628775"/>
            <a:ext cx="140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/>
              <a:t>Hög validitet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-16769" y="4476750"/>
            <a:ext cx="1403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dirty="0" smtClean="0"/>
              <a:t>Låg precision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smtClean="0"/>
              <a:t>Svenska Litteraturtips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b="1" smtClean="0"/>
              <a:t>Grunderna i Biostatistik</a:t>
            </a:r>
            <a:r>
              <a:rPr lang="sv-SE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sv-SE" smtClean="0"/>
              <a:t>-  Niklas Hammar </a:t>
            </a:r>
          </a:p>
          <a:p>
            <a:pPr eaLnBrk="1" hangingPunct="1"/>
            <a:r>
              <a:rPr lang="sv-SE" b="1" smtClean="0"/>
              <a:t>Statistik för hälsovetenskaperna</a:t>
            </a:r>
            <a:endParaRPr lang="sv-SE" smtClean="0"/>
          </a:p>
          <a:p>
            <a:pPr eaLnBrk="1" hangingPunct="1">
              <a:buFontTx/>
              <a:buChar char="-"/>
            </a:pPr>
            <a:r>
              <a:rPr lang="sv-SE" smtClean="0"/>
              <a:t>Göran Ejlertsson</a:t>
            </a:r>
          </a:p>
          <a:p>
            <a:pPr eaLnBrk="1" hangingPunct="1">
              <a:buFontTx/>
              <a:buNone/>
            </a:pPr>
            <a:endParaRPr lang="sv-SE" smtClean="0"/>
          </a:p>
          <a:p>
            <a:pPr eaLnBrk="1" hangingPunct="1">
              <a:buFontTx/>
              <a:buNone/>
            </a:pPr>
            <a:endParaRPr lang="sv-SE" smtClean="0"/>
          </a:p>
          <a:p>
            <a:pPr eaLnBrk="1" hangingPunct="1">
              <a:buFontTx/>
              <a:buNone/>
            </a:pPr>
            <a:endParaRPr lang="sv-S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72816"/>
            <a:ext cx="7329095" cy="438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2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874" y="1760270"/>
            <a:ext cx="7184251" cy="333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99" y="1446708"/>
            <a:ext cx="7416001" cy="396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1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Prova själv!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23528" y="1752600"/>
            <a:ext cx="8244210" cy="4267200"/>
          </a:xfrm>
        </p:spPr>
        <p:txBody>
          <a:bodyPr/>
          <a:lstStyle/>
          <a:p>
            <a:r>
              <a:rPr lang="sv-SE" dirty="0" smtClean="0"/>
              <a:t>Ladda ner </a:t>
            </a:r>
            <a:r>
              <a:rPr lang="sv-SE" dirty="0" smtClean="0"/>
              <a:t>data från: </a:t>
            </a:r>
            <a:r>
              <a:rPr lang="sv-SE" dirty="0">
                <a:hlinkClick r:id="rId2"/>
              </a:rPr>
              <a:t>http://</a:t>
            </a:r>
            <a:r>
              <a:rPr lang="sv-SE" dirty="0" smtClean="0">
                <a:hlinkClick r:id="rId2"/>
              </a:rPr>
              <a:t>henrikkallberg.com/</a:t>
            </a:r>
            <a:r>
              <a:rPr lang="sv-SE" dirty="0" smtClean="0">
                <a:hlinkClick r:id="rId2"/>
              </a:rPr>
              <a:t>shh</a:t>
            </a:r>
            <a:r>
              <a:rPr lang="sv-SE" dirty="0" smtClean="0"/>
              <a:t> </a:t>
            </a:r>
            <a:r>
              <a:rPr lang="sv-SE" dirty="0" smtClean="0"/>
              <a:t>Gör </a:t>
            </a:r>
            <a:r>
              <a:rPr lang="sv-SE" dirty="0" smtClean="0"/>
              <a:t>lämpligt diagram för antal med olika hårfärg</a:t>
            </a:r>
          </a:p>
          <a:p>
            <a:r>
              <a:rPr lang="sv-SE" dirty="0" smtClean="0"/>
              <a:t>Kolla med lämpligt test om det är någon skillnad mellan kvinnor och män med avseende på längd (även fördelning)</a:t>
            </a:r>
          </a:p>
          <a:p>
            <a:r>
              <a:rPr lang="sv-SE" dirty="0" smtClean="0"/>
              <a:t>Gör en tabell med kvinnor och män uppdelat på hårfärg + lämpligt test</a:t>
            </a:r>
            <a:endParaRPr lang="sv-SE" dirty="0"/>
          </a:p>
          <a:p>
            <a:endParaRPr lang="sv-SE" dirty="0" smtClean="0"/>
          </a:p>
          <a:p>
            <a:endParaRPr lang="sv-SE" dirty="0">
              <a:hlinkClick r:id="rId3"/>
            </a:endParaRPr>
          </a:p>
          <a:p>
            <a:endParaRPr lang="sv-SE" dirty="0" smtClean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3339441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Prova </a:t>
            </a:r>
            <a:r>
              <a:rPr lang="sv-SE" dirty="0" smtClean="0"/>
              <a:t>själv II 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23528" y="1752600"/>
            <a:ext cx="8244210" cy="4267200"/>
          </a:xfrm>
        </p:spPr>
        <p:txBody>
          <a:bodyPr/>
          <a:lstStyle/>
          <a:p>
            <a:r>
              <a:rPr lang="sv-SE" dirty="0" smtClean="0"/>
              <a:t>Plotta upp fördelningen för vikt uppdelat på kön.</a:t>
            </a:r>
          </a:p>
          <a:p>
            <a:r>
              <a:rPr lang="sv-SE" dirty="0" smtClean="0"/>
              <a:t>Undersök om det finns någon korrelation mellan längd och vikt.</a:t>
            </a:r>
          </a:p>
          <a:p>
            <a:r>
              <a:rPr lang="sv-SE" dirty="0" smtClean="0"/>
              <a:t>* (svårare uppgift): Är det någon skillnad mellan kvinnor och män avseende längd när man korrigerar för vikt?</a:t>
            </a:r>
            <a:endParaRPr lang="sv-SE" dirty="0" smtClean="0"/>
          </a:p>
          <a:p>
            <a:endParaRPr lang="sv-SE" dirty="0">
              <a:hlinkClick r:id="rId2"/>
            </a:endParaRPr>
          </a:p>
          <a:p>
            <a:endParaRPr lang="sv-SE" dirty="0" smtClean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3363509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Skaltyper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Observera!!! </a:t>
            </a:r>
            <a:r>
              <a:rPr lang="sv-SE" dirty="0" err="1" smtClean="0"/>
              <a:t>Skaltyp</a:t>
            </a:r>
            <a:r>
              <a:rPr lang="sv-SE" dirty="0" smtClean="0"/>
              <a:t> avgör vilka test som är lämpliga att utföra.</a:t>
            </a:r>
          </a:p>
          <a:p>
            <a:pPr lvl="1"/>
            <a:r>
              <a:rPr lang="sv-SE" dirty="0" smtClean="0"/>
              <a:t>T.ex. t-test för variabler på kvotskala. </a:t>
            </a:r>
          </a:p>
        </p:txBody>
      </p:sp>
    </p:spTree>
    <p:extLst>
      <p:ext uri="{BB962C8B-B14F-4D97-AF65-F5344CB8AC3E}">
        <p14:creationId xmlns:p14="http://schemas.microsoft.com/office/powerpoint/2010/main" val="199412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Dag 2 ANOVA, Regression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26209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ANOVA motivering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565" y="1954366"/>
            <a:ext cx="7097345" cy="386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8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ANOVA motivering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597" y="2037262"/>
            <a:ext cx="7155282" cy="369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5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ANOVA figur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48" y="1655220"/>
            <a:ext cx="7879501" cy="446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ANOVA formler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8" y="1723612"/>
            <a:ext cx="7560845" cy="411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7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ANOVA formler 2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753" y="2044470"/>
            <a:ext cx="7444970" cy="368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2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421" y="1752600"/>
            <a:ext cx="722763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1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27426"/>
            <a:ext cx="6865595" cy="411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8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ANOVA-tabell del 1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75" y="1633595"/>
            <a:ext cx="8024345" cy="450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5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ANOVA tabell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26" y="1828982"/>
            <a:ext cx="7821564" cy="441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Dataorganisation (exempel)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521188"/>
              </p:ext>
            </p:extLst>
          </p:nvPr>
        </p:nvGraphicFramePr>
        <p:xfrm>
          <a:off x="827585" y="1988839"/>
          <a:ext cx="7776864" cy="4032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5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3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3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3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54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92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027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4898"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 dirty="0" err="1">
                          <a:effectLst/>
                        </a:rPr>
                        <a:t>name</a:t>
                      </a:r>
                      <a:endParaRPr lang="sv-SE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Length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weight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hair color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sex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back pain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treatment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back pain after treatment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828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Camilla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160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50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blond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K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828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Charlotta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170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59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brun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K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4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3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828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Eleonor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166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65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svart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K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828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Eva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166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55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blond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K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2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828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Josefin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171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61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brun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K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2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828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Karin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164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64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svart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K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3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3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828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Karin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163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58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brun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K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2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6828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Lena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171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59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brun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K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2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 dirty="0">
                          <a:effectLst/>
                        </a:rPr>
                        <a:t>1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6828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Maria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169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61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brun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K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328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Marie-Louise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166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66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svart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K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6828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Sofia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150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63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svart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K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3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6828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Sofia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168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61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brun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K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2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6828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Yasmin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155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66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svart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K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3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3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6828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Åsa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164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45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blond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K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2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2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6828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Heidi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178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60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brun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K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6828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Anna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170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68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röd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K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4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3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6828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Petra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165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58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svart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K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6828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Nahid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164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56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svart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K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3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6828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Julia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175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62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Blond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K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6828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Anders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179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87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blond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M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2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6828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Astor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184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81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blond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M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2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6828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Bertil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176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90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röd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M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4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4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6828">
                <a:tc>
                  <a:txBody>
                    <a:bodyPr/>
                    <a:lstStyle/>
                    <a:p>
                      <a:pPr algn="l" fontAlgn="b"/>
                      <a:r>
                        <a:rPr lang="sv-SE" sz="900" u="none" strike="noStrike">
                          <a:effectLst/>
                        </a:rPr>
                        <a:t>Fredrik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177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70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blond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M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2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>
                          <a:effectLst/>
                        </a:rPr>
                        <a:t>1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900" u="none" strike="noStrike" dirty="0">
                          <a:effectLst/>
                        </a:rPr>
                        <a:t>1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13" marR="8113" marT="8113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41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ANOVA- tabell 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079" y="2204864"/>
            <a:ext cx="825205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3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Antagande ANOVA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659" y="1965179"/>
            <a:ext cx="7271157" cy="384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 ”Icke parametrisk” ANOVA</a:t>
            </a:r>
            <a:endParaRPr lang="sv-SE" dirty="0"/>
          </a:p>
        </p:txBody>
      </p:sp>
      <p:sp>
        <p:nvSpPr>
          <p:cNvPr id="17" name="Platshållare för text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Kruskal</a:t>
            </a:r>
            <a:r>
              <a:rPr lang="sv-SE" dirty="0" smtClean="0"/>
              <a:t>-Wallis</a:t>
            </a:r>
            <a:endParaRPr lang="sv-SE" dirty="0"/>
          </a:p>
        </p:txBody>
      </p:sp>
      <p:sp>
        <p:nvSpPr>
          <p:cNvPr id="18" name="Platshållare för innehåll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 smtClean="0"/>
              <a:t>Utgår från rangordnade data (</a:t>
            </a:r>
            <a:r>
              <a:rPr lang="sv-SE" dirty="0" err="1" smtClean="0"/>
              <a:t>ordinaldata</a:t>
            </a:r>
            <a:r>
              <a:rPr lang="sv-SE" dirty="0" smtClean="0"/>
              <a:t> funkar)</a:t>
            </a:r>
          </a:p>
          <a:p>
            <a:r>
              <a:rPr lang="sv-SE" dirty="0" smtClean="0"/>
              <a:t>Utveckling av Mann-</a:t>
            </a:r>
            <a:r>
              <a:rPr lang="sv-SE" dirty="0" err="1" smtClean="0"/>
              <a:t>whitney</a:t>
            </a:r>
            <a:endParaRPr lang="sv-SE" dirty="0" smtClean="0"/>
          </a:p>
          <a:p>
            <a:r>
              <a:rPr lang="sv-SE" dirty="0" smtClean="0"/>
              <a:t>Testvärdet H är chi-</a:t>
            </a:r>
            <a:r>
              <a:rPr lang="sv-SE" dirty="0" err="1" smtClean="0"/>
              <a:t>tvåfördelat</a:t>
            </a:r>
            <a:r>
              <a:rPr lang="sv-SE" dirty="0" smtClean="0"/>
              <a:t> (med g frihetsgrader (antal grupper))</a:t>
            </a:r>
            <a:endParaRPr lang="sv-SE" dirty="0"/>
          </a:p>
        </p:txBody>
      </p:sp>
      <p:sp>
        <p:nvSpPr>
          <p:cNvPr id="19" name="Platshållare för text 1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0" name="Platshållare för innehåll 1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6" name="Platshållare för innehåll 1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932040" y="3356992"/>
            <a:ext cx="31432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0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Kovarians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32" y="1844824"/>
            <a:ext cx="7734657" cy="375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5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Kovarians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53" y="1844824"/>
            <a:ext cx="8097109" cy="421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Extra* Signifikanstest korrelationskoefficient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2100364"/>
            <a:ext cx="6912767" cy="343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Korrelation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691719"/>
            <a:ext cx="7272808" cy="435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2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Korrelation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4" y="2276872"/>
            <a:ext cx="787791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Spearman</a:t>
            </a:r>
            <a:r>
              <a:rPr lang="sv-SE" dirty="0" smtClean="0"/>
              <a:t> korrelation (</a:t>
            </a:r>
            <a:r>
              <a:rPr lang="sv-SE" dirty="0" err="1" smtClean="0"/>
              <a:t>Ordinal</a:t>
            </a:r>
            <a:r>
              <a:rPr lang="sv-SE" dirty="0" smtClean="0"/>
              <a:t>)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144" y="1772816"/>
            <a:ext cx="741842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9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Uppgift! Beräkna korrelation i föregående tabell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Svar: r=1-6*(0,25+0,25)/5(25-1) =0,975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597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mtClean="0"/>
              <a:t>Diagram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sz="2600" smtClean="0"/>
              <a:t>Diagramtyp </a:t>
            </a:r>
            <a:r>
              <a:rPr lang="sv-SE" sz="2600" u="sng" smtClean="0"/>
              <a:t>bör</a:t>
            </a:r>
            <a:r>
              <a:rPr lang="sv-SE" sz="2600" smtClean="0"/>
              <a:t> stämma överens med vilken sorts variabel man presenterar.</a:t>
            </a:r>
          </a:p>
          <a:p>
            <a:pPr eaLnBrk="1" hangingPunct="1"/>
            <a:r>
              <a:rPr lang="sv-SE" sz="2600" smtClean="0"/>
              <a:t>Axlarna bör visa nollpunkten eller vara ”kapade”.</a:t>
            </a:r>
          </a:p>
          <a:p>
            <a:pPr eaLnBrk="1" hangingPunct="1"/>
            <a:r>
              <a:rPr lang="sv-SE" sz="2600" smtClean="0"/>
              <a:t>Diagramtyp bör också stämma med vad man avser att påvisa.</a:t>
            </a:r>
          </a:p>
          <a:p>
            <a:pPr eaLnBrk="1" hangingPunct="1"/>
            <a:r>
              <a:rPr lang="sv-SE" sz="2600" smtClean="0"/>
              <a:t>Diagram skall vara ”självläsande” med figurtexten (som finns under figuren).</a:t>
            </a:r>
          </a:p>
          <a:p>
            <a:pPr eaLnBrk="1" hangingPunct="1">
              <a:buFont typeface="Wingdings" pitchFamily="2" charset="2"/>
              <a:buNone/>
            </a:pPr>
            <a:endParaRPr lang="sv-SE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Regressionsanalys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611" y="2276872"/>
            <a:ext cx="6528335" cy="29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6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Regressionsanalys 2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948" y="1916832"/>
            <a:ext cx="7604476" cy="395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Räta linjens ekvation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742118"/>
            <a:ext cx="6624736" cy="403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Regressionsmodell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721676"/>
            <a:ext cx="7552858" cy="437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9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Regressionsanalys (antaganden)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844175"/>
            <a:ext cx="7344816" cy="401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7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Uppgift beräkna din maximala hjärtfrekvens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873202"/>
            <a:ext cx="7632848" cy="39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0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Signifikanstest, Regressionskoefficient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850830"/>
            <a:ext cx="6858605" cy="388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2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Uppgift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780601"/>
            <a:ext cx="7217112" cy="431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7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”Regressionsrecept”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44824"/>
            <a:ext cx="7071576" cy="422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2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Svar!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676" y="1922002"/>
            <a:ext cx="8039750" cy="39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kPosterSanDiego">
  <a:themeElements>
    <a:clrScheme name="HkPosterSanDiego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HkPosterSanDieg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0" tIns="72000" rIns="360000" bIns="180000" numCol="1" anchor="t" anchorCtr="0" compatLnSpc="1">
        <a:prstTxWarp prst="textNoShape">
          <a:avLst/>
        </a:prstTxWarp>
        <a:spAutoFit/>
      </a:bodyPr>
      <a:lstStyle>
        <a:defPPr marL="0" marR="0" indent="0" algn="l" defTabSz="973138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sv-SE" sz="4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360000" tIns="72000" rIns="360000" bIns="180000" numCol="1" anchor="t" anchorCtr="0" compatLnSpc="1">
        <a:prstTxWarp prst="textNoShape">
          <a:avLst/>
        </a:prstTxWarp>
        <a:spAutoFit/>
      </a:bodyPr>
      <a:lstStyle>
        <a:defPPr marL="0" marR="0" indent="0" algn="l" defTabSz="973138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sv-SE" sz="4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kPosterSanDieg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kPosterSanDieg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kPosterSanDieg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kPosterSanDieg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kPosterSanDie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kPosterSanDie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kPosterSanDie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25916</TotalTime>
  <Words>3278</Words>
  <Application>Microsoft Office PowerPoint</Application>
  <PresentationFormat>Bildspel på skärmen (4:3)</PresentationFormat>
  <Paragraphs>803</Paragraphs>
  <Slides>135</Slides>
  <Notes>12</Notes>
  <HiddenSlides>0</HiddenSlides>
  <MMClips>0</MMClips>
  <ScaleCrop>false</ScaleCrop>
  <HeadingPairs>
    <vt:vector size="8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2</vt:i4>
      </vt:variant>
      <vt:variant>
        <vt:lpstr>Serverprogram för OLE-inbäddning</vt:lpstr>
      </vt:variant>
      <vt:variant>
        <vt:i4>5</vt:i4>
      </vt:variant>
      <vt:variant>
        <vt:lpstr>Bildrubriker</vt:lpstr>
      </vt:variant>
      <vt:variant>
        <vt:i4>135</vt:i4>
      </vt:variant>
    </vt:vector>
  </HeadingPairs>
  <TitlesOfParts>
    <vt:vector size="149" baseType="lpstr">
      <vt:lpstr>Arial</vt:lpstr>
      <vt:lpstr>Cambria Math</vt:lpstr>
      <vt:lpstr>Century Gothic</vt:lpstr>
      <vt:lpstr>Symbol</vt:lpstr>
      <vt:lpstr>Times New Roman</vt:lpstr>
      <vt:lpstr>Verdana</vt:lpstr>
      <vt:lpstr>Wingdings</vt:lpstr>
      <vt:lpstr>Profil</vt:lpstr>
      <vt:lpstr>HkPosterSanDiego</vt:lpstr>
      <vt:lpstr>Formel</vt:lpstr>
      <vt:lpstr>Dokument</vt:lpstr>
      <vt:lpstr>Diagram</vt:lpstr>
      <vt:lpstr>Ekvation</vt:lpstr>
      <vt:lpstr>Equation</vt:lpstr>
      <vt:lpstr>Tillämpad statistik Sophiahemmet</vt:lpstr>
      <vt:lpstr>Mål!</vt:lpstr>
      <vt:lpstr>Exempel från verkligheten</vt:lpstr>
      <vt:lpstr>Variabler</vt:lpstr>
      <vt:lpstr>Datanivåer/skaltyper</vt:lpstr>
      <vt:lpstr>Datanivåer</vt:lpstr>
      <vt:lpstr>Skaltyper</vt:lpstr>
      <vt:lpstr>Dataorganisation (exempel)</vt:lpstr>
      <vt:lpstr>Diagram</vt:lpstr>
      <vt:lpstr>Diagramtyper (cirkel-,Stapel-,Histogram, spridnings-diagram) </vt:lpstr>
      <vt:lpstr>Mått</vt:lpstr>
      <vt:lpstr>Sammanfattande mått</vt:lpstr>
      <vt:lpstr>Sammanfattande mått (uppgift)</vt:lpstr>
      <vt:lpstr>Variationsmått</vt:lpstr>
      <vt:lpstr>Varians och standardavvikelse</vt:lpstr>
      <vt:lpstr>Uppgift!</vt:lpstr>
      <vt:lpstr>Exempel Variationsmått</vt:lpstr>
      <vt:lpstr>Variationsmått (Uppgift)</vt:lpstr>
      <vt:lpstr>Svar uppgift!</vt:lpstr>
      <vt:lpstr>Lektion II (testning)</vt:lpstr>
      <vt:lpstr>PowerPoint-presentation</vt:lpstr>
      <vt:lpstr>Förklaring symboler </vt:lpstr>
      <vt:lpstr>Urvalsfördelning (Skål med sifferlappar!)</vt:lpstr>
      <vt:lpstr>PowerPoint-presentation</vt:lpstr>
      <vt:lpstr>PowerPoint-presentation</vt:lpstr>
      <vt:lpstr>PowerPoint-presentation</vt:lpstr>
      <vt:lpstr>Konfidensintervall II</vt:lpstr>
      <vt:lpstr>Centrala principer kort!</vt:lpstr>
      <vt:lpstr>Z-värde </vt:lpstr>
      <vt:lpstr>Hypotestestning</vt:lpstr>
      <vt:lpstr>P-värde</vt:lpstr>
      <vt:lpstr>Olika feltyper i hypotestestning</vt:lpstr>
      <vt:lpstr>Centrala principer kort II!</vt:lpstr>
      <vt:lpstr>P-värde exempel</vt:lpstr>
      <vt:lpstr>Lektion III (Olika test)</vt:lpstr>
      <vt:lpstr>Några saker att tänka på vid statistiska test!</vt:lpstr>
      <vt:lpstr>Jämföra medelvärden (Intervall-, kvotskala, parametriska test)</vt:lpstr>
      <vt:lpstr>t- fördelningstabell</vt:lpstr>
      <vt:lpstr>Wilcoxon rangsummetest (Mann-Whitney) (icke parametriskt test)</vt:lpstr>
      <vt:lpstr>Wilcoxon rangsummetest</vt:lpstr>
      <vt:lpstr>OBS! EXTRA”Mann-Whitney (om n &gt;12)”</vt:lpstr>
      <vt:lpstr>Jämföra två proportioner (alla skaltyper)</vt:lpstr>
      <vt:lpstr>Exempel från verkligheten</vt:lpstr>
      <vt:lpstr>Dödsrisk SARS-”Corona”</vt:lpstr>
      <vt:lpstr>Jämföra flera proportioner  på samma gång (2)</vt:lpstr>
      <vt:lpstr>Relativ Risk, Oddskvot</vt:lpstr>
      <vt:lpstr>Relativ Risk, Oddskvot</vt:lpstr>
      <vt:lpstr>Regressionsanalys</vt:lpstr>
      <vt:lpstr>Regressionsanalys, Korrelation</vt:lpstr>
      <vt:lpstr>Regressionsanalys, korrelation</vt:lpstr>
      <vt:lpstr>Regressionsanalys, korrelation II</vt:lpstr>
      <vt:lpstr>Korrelationskoefficient (r)</vt:lpstr>
      <vt:lpstr>Korrelation</vt:lpstr>
      <vt:lpstr>Kort sammanfattning av olika test</vt:lpstr>
      <vt:lpstr>Utdrag från artikel</vt:lpstr>
      <vt:lpstr>Uppgift!</vt:lpstr>
      <vt:lpstr>Lathund för olika tester</vt:lpstr>
      <vt:lpstr>Lathund II</vt:lpstr>
      <vt:lpstr>Flödesschema Experimentell studie</vt:lpstr>
      <vt:lpstr>Randomisering</vt:lpstr>
      <vt:lpstr>Jämföra metoder</vt:lpstr>
      <vt:lpstr>Sensitivitet, Specificitet</vt:lpstr>
      <vt:lpstr>Reliabilitet och Validitet</vt:lpstr>
      <vt:lpstr>Svenska Litteraturtips</vt:lpstr>
      <vt:lpstr>PowerPoint-presentation</vt:lpstr>
      <vt:lpstr>PowerPoint-presentation</vt:lpstr>
      <vt:lpstr>PowerPoint-presentation</vt:lpstr>
      <vt:lpstr>Prova själv!</vt:lpstr>
      <vt:lpstr>Prova själv II !</vt:lpstr>
      <vt:lpstr>Dag 2 ANOVA, Regression</vt:lpstr>
      <vt:lpstr>ANOVA motivering</vt:lpstr>
      <vt:lpstr>ANOVA motivering</vt:lpstr>
      <vt:lpstr>ANOVA figur</vt:lpstr>
      <vt:lpstr>ANOVA formler</vt:lpstr>
      <vt:lpstr>ANOVA formler 2</vt:lpstr>
      <vt:lpstr>PowerPoint-presentation</vt:lpstr>
      <vt:lpstr>PowerPoint-presentation</vt:lpstr>
      <vt:lpstr>ANOVA-tabell del 1</vt:lpstr>
      <vt:lpstr>ANOVA tabell</vt:lpstr>
      <vt:lpstr>ANOVA- tabell </vt:lpstr>
      <vt:lpstr>Antagande ANOVA</vt:lpstr>
      <vt:lpstr> ”Icke parametrisk” ANOVA</vt:lpstr>
      <vt:lpstr>Kovarians</vt:lpstr>
      <vt:lpstr>Kovarians</vt:lpstr>
      <vt:lpstr>Extra* Signifikanstest korrelationskoefficient</vt:lpstr>
      <vt:lpstr>Korrelation</vt:lpstr>
      <vt:lpstr>Korrelation</vt:lpstr>
      <vt:lpstr>Spearman korrelation (Ordinal)</vt:lpstr>
      <vt:lpstr>Uppgift! Beräkna korrelation i föregående tabell</vt:lpstr>
      <vt:lpstr>Regressionsanalys</vt:lpstr>
      <vt:lpstr>Regressionsanalys 2</vt:lpstr>
      <vt:lpstr>Räta linjens ekvation</vt:lpstr>
      <vt:lpstr>Regressionsmodell</vt:lpstr>
      <vt:lpstr>Regressionsanalys (antaganden)</vt:lpstr>
      <vt:lpstr>Uppgift beräkna din maximala hjärtfrekvens</vt:lpstr>
      <vt:lpstr>Signifikanstest, Regressionskoefficient</vt:lpstr>
      <vt:lpstr>Uppgift</vt:lpstr>
      <vt:lpstr>”Regressionsrecept”</vt:lpstr>
      <vt:lpstr>Svar!</vt:lpstr>
      <vt:lpstr>Sammanfattning Linjär regression</vt:lpstr>
      <vt:lpstr>Regression II</vt:lpstr>
      <vt:lpstr>Regression II (flera variabler)</vt:lpstr>
      <vt:lpstr>Regression II flera variabler</vt:lpstr>
      <vt:lpstr>Regression (confounding)</vt:lpstr>
      <vt:lpstr>Regression confounding kokbok</vt:lpstr>
      <vt:lpstr>Confounding övning</vt:lpstr>
      <vt:lpstr>Confounding övning II</vt:lpstr>
      <vt:lpstr>Regression II Interaktion</vt:lpstr>
      <vt:lpstr>Regression II interaktion</vt:lpstr>
      <vt:lpstr>Regression (interaktion)</vt:lpstr>
      <vt:lpstr>Regression II (Interaktion)</vt:lpstr>
      <vt:lpstr>Regression II (Interaktion, uppgift)</vt:lpstr>
      <vt:lpstr>Regression (faror med multipel regression)</vt:lpstr>
      <vt:lpstr>Regression (Kolinearitet)</vt:lpstr>
      <vt:lpstr>Regression (Kolinearitet)</vt:lpstr>
      <vt:lpstr>Regression (residual confounding)</vt:lpstr>
      <vt:lpstr>Regression (overfitting)</vt:lpstr>
      <vt:lpstr>Regression (overfitting, Exempel)</vt:lpstr>
      <vt:lpstr>Regression (overfitting)</vt:lpstr>
      <vt:lpstr>Regression (uppgift)</vt:lpstr>
      <vt:lpstr>Regression (val av modell)</vt:lpstr>
      <vt:lpstr>Regression (val av modell)</vt:lpstr>
      <vt:lpstr>Regression (sammanfattning)</vt:lpstr>
      <vt:lpstr>Regression (sammanfattning)</vt:lpstr>
      <vt:lpstr>Olika regressionsmodeller</vt:lpstr>
      <vt:lpstr>Logistisk regression</vt:lpstr>
      <vt:lpstr>Logistisk regressionsmodell</vt:lpstr>
      <vt:lpstr>Logistisk regression (OR, Logit)</vt:lpstr>
      <vt:lpstr>Konfidensintervall Oddskvoter</vt:lpstr>
      <vt:lpstr>PowerPoint-presentation</vt:lpstr>
      <vt:lpstr>Regressionskokbok</vt:lpstr>
      <vt:lpstr>Dags att köra själv!</vt:lpstr>
      <vt:lpstr>PowerPoint-presentation</vt:lpstr>
      <vt:lpstr>Svar tentan</vt:lpstr>
      <vt:lpstr>Svar tentan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Bunner-Källberg</dc:creator>
  <cp:lastModifiedBy>Henrik Källberg</cp:lastModifiedBy>
  <cp:revision>130</cp:revision>
  <dcterms:created xsi:type="dcterms:W3CDTF">2004-10-11T19:00:40Z</dcterms:created>
  <dcterms:modified xsi:type="dcterms:W3CDTF">2022-04-04T05:30:32Z</dcterms:modified>
</cp:coreProperties>
</file>